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 id="2147483748" r:id="rId2"/>
  </p:sldMasterIdLst>
  <p:notesMasterIdLst>
    <p:notesMasterId r:id="rId76"/>
  </p:notesMasterIdLst>
  <p:handoutMasterIdLst>
    <p:handoutMasterId r:id="rId77"/>
  </p:handoutMasterIdLst>
  <p:sldIdLst>
    <p:sldId id="514" r:id="rId3"/>
    <p:sldId id="403" r:id="rId4"/>
    <p:sldId id="402" r:id="rId5"/>
    <p:sldId id="400" r:id="rId6"/>
    <p:sldId id="404" r:id="rId7"/>
    <p:sldId id="437" r:id="rId8"/>
    <p:sldId id="436" r:id="rId9"/>
    <p:sldId id="438" r:id="rId10"/>
    <p:sldId id="501" r:id="rId11"/>
    <p:sldId id="405" r:id="rId12"/>
    <p:sldId id="441" r:id="rId13"/>
    <p:sldId id="442" r:id="rId14"/>
    <p:sldId id="443" r:id="rId15"/>
    <p:sldId id="451" r:id="rId16"/>
    <p:sldId id="434" r:id="rId17"/>
    <p:sldId id="452" r:id="rId18"/>
    <p:sldId id="444" r:id="rId19"/>
    <p:sldId id="453" r:id="rId20"/>
    <p:sldId id="502" r:id="rId21"/>
    <p:sldId id="454" r:id="rId22"/>
    <p:sldId id="503" r:id="rId23"/>
    <p:sldId id="455" r:id="rId24"/>
    <p:sldId id="504" r:id="rId25"/>
    <p:sldId id="456" r:id="rId26"/>
    <p:sldId id="448" r:id="rId27"/>
    <p:sldId id="505" r:id="rId28"/>
    <p:sldId id="457" r:id="rId29"/>
    <p:sldId id="407" r:id="rId30"/>
    <p:sldId id="469" r:id="rId31"/>
    <p:sldId id="458" r:id="rId32"/>
    <p:sldId id="449" r:id="rId33"/>
    <p:sldId id="470" r:id="rId34"/>
    <p:sldId id="513" r:id="rId35"/>
    <p:sldId id="471" r:id="rId36"/>
    <p:sldId id="462" r:id="rId37"/>
    <p:sldId id="459" r:id="rId38"/>
    <p:sldId id="464" r:id="rId39"/>
    <p:sldId id="463" r:id="rId40"/>
    <p:sldId id="468" r:id="rId41"/>
    <p:sldId id="408" r:id="rId42"/>
    <p:sldId id="472" r:id="rId43"/>
    <p:sldId id="409" r:id="rId44"/>
    <p:sldId id="476" r:id="rId45"/>
    <p:sldId id="478" r:id="rId46"/>
    <p:sldId id="480" r:id="rId47"/>
    <p:sldId id="413" r:id="rId48"/>
    <p:sldId id="410" r:id="rId49"/>
    <p:sldId id="481" r:id="rId50"/>
    <p:sldId id="506" r:id="rId51"/>
    <p:sldId id="482" r:id="rId52"/>
    <p:sldId id="483" r:id="rId53"/>
    <p:sldId id="484" r:id="rId54"/>
    <p:sldId id="485" r:id="rId55"/>
    <p:sldId id="486" r:id="rId56"/>
    <p:sldId id="487" r:id="rId57"/>
    <p:sldId id="488" r:id="rId58"/>
    <p:sldId id="491" r:id="rId59"/>
    <p:sldId id="492" r:id="rId60"/>
    <p:sldId id="493" r:id="rId61"/>
    <p:sldId id="494" r:id="rId62"/>
    <p:sldId id="495" r:id="rId63"/>
    <p:sldId id="512" r:id="rId64"/>
    <p:sldId id="417" r:id="rId65"/>
    <p:sldId id="418" r:id="rId66"/>
    <p:sldId id="489" r:id="rId67"/>
    <p:sldId id="490" r:id="rId68"/>
    <p:sldId id="507" r:id="rId69"/>
    <p:sldId id="508" r:id="rId70"/>
    <p:sldId id="509" r:id="rId71"/>
    <p:sldId id="510" r:id="rId72"/>
    <p:sldId id="511" r:id="rId73"/>
    <p:sldId id="515" r:id="rId74"/>
    <p:sldId id="516" r:id="rId7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p:cViewPr varScale="1">
        <p:scale>
          <a:sx n="90" d="100"/>
          <a:sy n="90" d="100"/>
        </p:scale>
        <p:origin x="-1384"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184"/>
    </p:cViewPr>
  </p:sorterViewPr>
  <p:notesViewPr>
    <p:cSldViewPr snapToGrid="0" snapToObjects="1">
      <p:cViewPr varScale="1">
        <p:scale>
          <a:sx n="65" d="100"/>
          <a:sy n="65" d="100"/>
        </p:scale>
        <p:origin x="-272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printerSettings" Target="printerSettings/printerSettings1.bin"/><Relationship Id="rId79" Type="http://schemas.openxmlformats.org/officeDocument/2006/relationships/presProps" Target="presProp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F7CE98CF-36AB-4155-A9E0-D12F645E5B42}" type="datetimeFigureOut">
              <a:rPr lang="en-US"/>
              <a:pPr/>
              <a:t>12/18/13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E4D5F873-9D76-4D82-AFCB-D3FA10D4BAA9}" type="slidenum">
              <a:rPr lang="en-US"/>
              <a:pPr/>
              <a:t>‹#›</a:t>
            </a:fld>
            <a:endParaRPr lang="en-US"/>
          </a:p>
        </p:txBody>
      </p:sp>
    </p:spTree>
    <p:extLst>
      <p:ext uri="{BB962C8B-B14F-4D97-AF65-F5344CB8AC3E}">
        <p14:creationId xmlns:p14="http://schemas.microsoft.com/office/powerpoint/2010/main" val="17986112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A53CC51D-544E-49CC-B249-40506CFAD745}" type="datetimeFigureOut">
              <a:rPr lang="en-US"/>
              <a:pPr/>
              <a:t>12/18/13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4FACB783-3158-4480-93AE-BE36E33B07CB}" type="slidenum">
              <a:rPr lang="en-US"/>
              <a:pPr/>
              <a:t>‹#›</a:t>
            </a:fld>
            <a:endParaRPr lang="en-US"/>
          </a:p>
        </p:txBody>
      </p:sp>
    </p:spTree>
    <p:extLst>
      <p:ext uri="{BB962C8B-B14F-4D97-AF65-F5344CB8AC3E}">
        <p14:creationId xmlns:p14="http://schemas.microsoft.com/office/powerpoint/2010/main" val="40558739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1239E0-EDD5-4A50-8153-B84DF6BA7B23}"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42520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52525" y="692150"/>
            <a:ext cx="4554538" cy="34163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480" tIns="44446" rIns="90480" bIns="44446" numCol="1" anchor="t" anchorCtr="0" compatLnSpc="1">
            <a:prstTxWarp prst="textNoShape">
              <a:avLst/>
            </a:prstTxWarp>
          </a:bodyPr>
          <a:lstStyle/>
          <a:p>
            <a:pPr eaLnBrk="1" hangingPunct="1"/>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2.xml"/><Relationship Id="rId3" Type="http://schemas.openxmlformats.org/officeDocument/2006/relationships/image" Target="../media/image1.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endParaRPr>
          </a:p>
        </p:txBody>
      </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dirty="0" smtClean="0"/>
              <a:t>Click to edit Master title style</a:t>
            </a:r>
            <a:endParaRPr lang="en-US" dirty="0"/>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1" name="Date Placeholder 29"/>
          <p:cNvSpPr>
            <a:spLocks noGrp="1"/>
          </p:cNvSpPr>
          <p:nvPr>
            <p:ph type="dt" sz="half" idx="10"/>
          </p:nvPr>
        </p:nvSpPr>
        <p:spPr>
          <a:xfrm>
            <a:off x="3733800" y="6324600"/>
            <a:ext cx="1920875" cy="365125"/>
          </a:xfrm>
          <a:prstGeom prst="rect">
            <a:avLst/>
          </a:prstGeom>
        </p:spPr>
        <p:txBody>
          <a:bodyPr/>
          <a:lstStyle>
            <a:lvl1pPr>
              <a:defRPr>
                <a:solidFill>
                  <a:srgbClr val="FFFFFF"/>
                </a:solidFill>
              </a:defRPr>
            </a:lvl1pPr>
          </a:lstStyle>
          <a:p>
            <a:fld id="{91E90D20-85DF-4F92-BC52-32410F8CB98F}" type="datetime1">
              <a:rPr lang="en-US"/>
              <a:pPr/>
              <a:t>12/18/13</a:t>
            </a:fld>
            <a:endParaRPr lang="en-US"/>
          </a:p>
        </p:txBody>
      </p:sp>
      <p:sp>
        <p:nvSpPr>
          <p:cNvPr id="15"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smtClean="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
        <p:nvSpPr>
          <p:cNvPr id="1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a:t>
            </a:fld>
            <a:endParaRPr lang="en-US" dirty="0"/>
          </a:p>
        </p:txBody>
      </p:sp>
    </p:spTree>
    <p:extLst>
      <p:ext uri="{BB962C8B-B14F-4D97-AF65-F5344CB8AC3E}">
        <p14:creationId xmlns:p14="http://schemas.microsoft.com/office/powerpoint/2010/main" val="103633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a:xfrm>
            <a:off x="6727825" y="6408738"/>
            <a:ext cx="1919288" cy="365125"/>
          </a:xfrm>
          <a:prstGeom prst="rect">
            <a:avLst/>
          </a:prstGeom>
        </p:spPr>
        <p:txBody>
          <a:bodyPr/>
          <a:lstStyle>
            <a:lvl1pPr>
              <a:defRPr/>
            </a:lvl1pPr>
          </a:lstStyle>
          <a:p>
            <a:fld id="{EECEF31E-EDB6-44A2-9E62-4D3952939E9A}" type="datetime1">
              <a:rPr lang="en-US"/>
              <a:pPr/>
              <a:t>12/18/13</a:t>
            </a:fld>
            <a:endParaRPr lang="en-US"/>
          </a:p>
        </p:txBody>
      </p:sp>
      <p:sp>
        <p:nvSpPr>
          <p:cNvPr id="6"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D8719F2E-AB8D-473B-99EE-DF4BAB1EAF12}" type="slidenum">
              <a:rPr lang="en-US"/>
              <a:pPr/>
              <a:t>‹#›</a:t>
            </a:fld>
            <a:endParaRPr lang="en-US"/>
          </a:p>
        </p:txBody>
      </p:sp>
    </p:spTree>
    <p:extLst>
      <p:ext uri="{BB962C8B-B14F-4D97-AF65-F5344CB8AC3E}">
        <p14:creationId xmlns:p14="http://schemas.microsoft.com/office/powerpoint/2010/main" val="2078548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a:xfrm>
            <a:off x="6727825" y="6408738"/>
            <a:ext cx="1919288" cy="365125"/>
          </a:xfrm>
          <a:prstGeom prst="rect">
            <a:avLst/>
          </a:prstGeom>
        </p:spPr>
        <p:txBody>
          <a:bodyPr/>
          <a:lstStyle>
            <a:lvl1pPr>
              <a:defRPr/>
            </a:lvl1pPr>
          </a:lstStyle>
          <a:p>
            <a:fld id="{07900035-A46E-494B-BEF5-26B6CE07A707}" type="datetime1">
              <a:rPr lang="en-US"/>
              <a:pPr/>
              <a:t>12/18/13</a:t>
            </a:fld>
            <a:endParaRPr lang="en-US"/>
          </a:p>
        </p:txBody>
      </p:sp>
      <p:sp>
        <p:nvSpPr>
          <p:cNvPr id="6"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E8F802DB-E170-41AE-8884-802F51DD1EB0}" type="slidenum">
              <a:rPr lang="en-US"/>
              <a:pPr/>
              <a:t>‹#›</a:t>
            </a:fld>
            <a:endParaRPr lang="en-US"/>
          </a:p>
        </p:txBody>
      </p:sp>
    </p:spTree>
    <p:extLst>
      <p:ext uri="{BB962C8B-B14F-4D97-AF65-F5344CB8AC3E}">
        <p14:creationId xmlns:p14="http://schemas.microsoft.com/office/powerpoint/2010/main" val="2231463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latin typeface="Lucida Sans Unicode"/>
            </a:endParaRPr>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1" name="Date Placeholder 29"/>
          <p:cNvSpPr>
            <a:spLocks noGrp="1"/>
          </p:cNvSpPr>
          <p:nvPr>
            <p:ph type="dt" sz="half" idx="10"/>
          </p:nvPr>
        </p:nvSpPr>
        <p:spPr>
          <a:xfrm>
            <a:off x="3733800" y="6324600"/>
            <a:ext cx="1920875" cy="365125"/>
          </a:xfrm>
          <a:prstGeom prst="rect">
            <a:avLst/>
          </a:prstGeom>
        </p:spPr>
        <p:txBody>
          <a:bodyPr/>
          <a:lstStyle>
            <a:lvl1pPr>
              <a:defRPr>
                <a:solidFill>
                  <a:srgbClr val="FFFFFF"/>
                </a:solidFill>
              </a:defRPr>
            </a:lvl1pPr>
          </a:lstStyle>
          <a:p>
            <a:fld id="{0836950D-3372-43AC-9FC6-D8353924E6FD}" type="datetime1">
              <a:rPr lang="en-US"/>
              <a:pPr/>
              <a:t>12/18/13</a:t>
            </a:fld>
            <a:endParaRPr lang="en-US"/>
          </a:p>
        </p:txBody>
      </p:sp>
      <p:sp>
        <p:nvSpPr>
          <p:cNvPr id="13" name="Slide Number Placeholder 26"/>
          <p:cNvSpPr>
            <a:spLocks noGrp="1"/>
          </p:cNvSpPr>
          <p:nvPr>
            <p:ph type="sldNum" sz="quarter" idx="12"/>
          </p:nvPr>
        </p:nvSpPr>
        <p:spPr>
          <a:xfrm>
            <a:off x="7848600" y="6096000"/>
            <a:ext cx="898525" cy="365125"/>
          </a:xfrm>
          <a:prstGeom prst="rect">
            <a:avLst/>
          </a:prstGeom>
        </p:spPr>
        <p:txBody>
          <a:bodyPr/>
          <a:lstStyle>
            <a:lvl1pPr>
              <a:defRPr sz="2400">
                <a:solidFill>
                  <a:srgbClr val="FFFFFF"/>
                </a:solidFill>
              </a:defRPr>
            </a:lvl1pPr>
          </a:lstStyle>
          <a:p>
            <a:fld id="{176997E9-4139-4B4A-8DB6-68F95130E7A2}" type="slidenum">
              <a:rPr lang="en-US"/>
              <a:pPr/>
              <a:t>‹#›</a:t>
            </a:fld>
            <a:endParaRPr lang="en-US"/>
          </a:p>
        </p:txBody>
      </p:sp>
    </p:spTree>
    <p:extLst>
      <p:ext uri="{BB962C8B-B14F-4D97-AF65-F5344CB8AC3E}">
        <p14:creationId xmlns:p14="http://schemas.microsoft.com/office/powerpoint/2010/main" val="1288362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800"/>
              </a:spcBef>
              <a:defRPr/>
            </a:lvl1pPr>
            <a:lvl2pPr>
              <a:spcBef>
                <a:spcPts val="1200"/>
              </a:spcBef>
              <a:defRPr/>
            </a:lvl2pPr>
            <a:lvl3pPr>
              <a:spcBef>
                <a:spcPts val="600"/>
              </a:spcBef>
              <a:defRPr sz="2300"/>
            </a:lvl3pPr>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extLst/>
          </a:lstStyle>
          <a:p>
            <a:r>
              <a:rPr lang="en-US" dirty="0" smtClean="0"/>
              <a:t>Click to edit Master title style</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a:t>
            </a:fld>
            <a:endParaRPr lang="en-US" dirty="0"/>
          </a:p>
        </p:txBody>
      </p:sp>
    </p:spTree>
    <p:extLst>
      <p:ext uri="{BB962C8B-B14F-4D97-AF65-F5344CB8AC3E}">
        <p14:creationId xmlns:p14="http://schemas.microsoft.com/office/powerpoint/2010/main" val="3462818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8"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a:t>
            </a:fld>
            <a:endParaRPr lang="en-US" dirty="0"/>
          </a:p>
        </p:txBody>
      </p:sp>
    </p:spTree>
    <p:extLst>
      <p:ext uri="{BB962C8B-B14F-4D97-AF65-F5344CB8AC3E}">
        <p14:creationId xmlns:p14="http://schemas.microsoft.com/office/powerpoint/2010/main" val="16351058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white"/>
              </a:solidFill>
            </a:endParaRPr>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4B399BD1-19F6-4595-947B-6AB846A19018}"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27546193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727825" y="6408738"/>
            <a:ext cx="1919288" cy="365125"/>
          </a:xfrm>
          <a:prstGeom prst="rect">
            <a:avLst/>
          </a:prstGeom>
        </p:spPr>
        <p:txBody>
          <a:bodyPr/>
          <a:lstStyle>
            <a:lvl1pPr>
              <a:defRPr/>
            </a:lvl1pPr>
          </a:lstStyle>
          <a:p>
            <a:fld id="{6A7FA68F-FADF-4FD0-BD12-E50311C068D5}" type="datetime1">
              <a:rPr lang="en-US">
                <a:solidFill>
                  <a:prstClr val="black"/>
                </a:solidFill>
              </a:rPr>
              <a:pPr/>
              <a:t>12/18/13</a:t>
            </a:fld>
            <a:endParaRPr lang="en-US">
              <a:solidFill>
                <a:prstClr val="black"/>
              </a:solidFill>
            </a:endParaRPr>
          </a:p>
        </p:txBody>
      </p:sp>
      <p:sp>
        <p:nvSpPr>
          <p:cNvPr id="9" name="Slide Number Placeholder 8"/>
          <p:cNvSpPr>
            <a:spLocks noGrp="1"/>
          </p:cNvSpPr>
          <p:nvPr>
            <p:ph type="sldNum" sz="quarter" idx="12"/>
          </p:nvPr>
        </p:nvSpPr>
        <p:spPr>
          <a:xfrm>
            <a:off x="8647113" y="6408738"/>
            <a:ext cx="366712" cy="365125"/>
          </a:xfrm>
          <a:prstGeom prst="rect">
            <a:avLst/>
          </a:prstGeom>
        </p:spPr>
        <p:txBody>
          <a:bodyPr/>
          <a:lstStyle>
            <a:lvl1pPr>
              <a:defRPr/>
            </a:lvl1pPr>
          </a:lstStyle>
          <a:p>
            <a:fld id="{A4E8C30B-E377-4081-80F1-E969027E80AD}" type="slidenum">
              <a:rPr lang="en-US">
                <a:solidFill>
                  <a:prstClr val="black"/>
                </a:solidFill>
              </a:rPr>
              <a:pPr/>
              <a:t>‹#›</a:t>
            </a:fld>
            <a:endParaRPr lang="en-US">
              <a:solidFill>
                <a:prstClr val="black"/>
              </a:solidFill>
            </a:endParaRPr>
          </a:p>
        </p:txBody>
      </p:sp>
      <p:sp>
        <p:nvSpPr>
          <p:cNvPr id="10" name="Footer Placeholder 4"/>
          <p:cNvSpPr txBox="1">
            <a:spLocks/>
          </p:cNvSpPr>
          <p:nvPr userDrawn="1"/>
        </p:nvSpPr>
        <p:spPr>
          <a:xfrm>
            <a:off x="6477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rgbClr val="464646"/>
                </a:solidFill>
                <a:effectLst>
                  <a:outerShdw blurRad="31750" dist="25400" dir="5400000" algn="tl" rotWithShape="0">
                    <a:srgbClr val="000000">
                      <a:alpha val="25000"/>
                    </a:srgbClr>
                  </a:outerShdw>
                </a:effectLst>
                <a:cs typeface="Lucida Sans Unicode" pitchFamily="34" charset="0"/>
              </a:rPr>
              <a:t>Copyright Pearson Prentice-Hall 2014</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Tree>
    <p:extLst>
      <p:ext uri="{BB962C8B-B14F-4D97-AF65-F5344CB8AC3E}">
        <p14:creationId xmlns:p14="http://schemas.microsoft.com/office/powerpoint/2010/main" val="1118254831"/>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a:xfrm>
            <a:off x="6727825" y="6408738"/>
            <a:ext cx="1919288" cy="365125"/>
          </a:xfrm>
          <a:prstGeom prst="rect">
            <a:avLst/>
          </a:prstGeom>
        </p:spPr>
        <p:txBody>
          <a:bodyPr/>
          <a:lstStyle>
            <a:lvl1pPr>
              <a:defRPr/>
            </a:lvl1pPr>
          </a:lstStyle>
          <a:p>
            <a:fld id="{DB8C2700-3103-4A0B-BDCD-EC353DE4C942}" type="datetime1">
              <a:rPr lang="en-US">
                <a:solidFill>
                  <a:prstClr val="white"/>
                </a:solidFill>
              </a:rPr>
              <a:pPr/>
              <a:t>12/18/13</a:t>
            </a:fld>
            <a:endParaRPr lang="en-US">
              <a:solidFill>
                <a:prstClr val="white"/>
              </a:solidFill>
            </a:endParaRPr>
          </a:p>
        </p:txBody>
      </p:sp>
      <p:sp>
        <p:nvSpPr>
          <p:cNvPr id="5" name="Slide Number Placeholder 4"/>
          <p:cNvSpPr>
            <a:spLocks noGrp="1"/>
          </p:cNvSpPr>
          <p:nvPr>
            <p:ph type="sldNum" sz="quarter" idx="12"/>
          </p:nvPr>
        </p:nvSpPr>
        <p:spPr>
          <a:xfrm>
            <a:off x="8647113" y="6408738"/>
            <a:ext cx="366712" cy="365125"/>
          </a:xfrm>
          <a:prstGeom prst="rect">
            <a:avLst/>
          </a:prstGeom>
        </p:spPr>
        <p:txBody>
          <a:bodyPr/>
          <a:lstStyle>
            <a:lvl1pPr>
              <a:defRPr/>
            </a:lvl1pPr>
          </a:lstStyle>
          <a:p>
            <a:fld id="{AE311072-C77E-4AD4-AF40-FCE79456288B}" type="slidenum">
              <a:rPr lang="en-US">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15974930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a:xfrm>
            <a:off x="6727825" y="6408738"/>
            <a:ext cx="1919288" cy="365125"/>
          </a:xfrm>
          <a:prstGeom prst="rect">
            <a:avLst/>
          </a:prstGeom>
        </p:spPr>
        <p:txBody>
          <a:bodyPr/>
          <a:lstStyle>
            <a:lvl1pPr>
              <a:defRPr/>
            </a:lvl1pPr>
          </a:lstStyle>
          <a:p>
            <a:fld id="{188F1CD2-AEB0-4027-8EC5-A6B3BF7F337D}" type="datetime1">
              <a:rPr lang="en-US">
                <a:solidFill>
                  <a:prstClr val="black"/>
                </a:solidFill>
              </a:rPr>
              <a:pPr/>
              <a:t>12/18/13</a:t>
            </a:fld>
            <a:endParaRPr lang="en-US">
              <a:solidFill>
                <a:prstClr val="black"/>
              </a:solidFill>
            </a:endParaRPr>
          </a:p>
        </p:txBody>
      </p:sp>
      <p:sp>
        <p:nvSpPr>
          <p:cNvPr id="4"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2C9248F2-67A0-4415-B4E0-C230E8B2B6FA}"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2892068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lstStyle>
          <a:p>
            <a:fld id="{37206108-7795-47C0-884E-2AD68BE743CF}" type="datetime1">
              <a:rPr lang="en-US">
                <a:solidFill>
                  <a:prstClr val="black"/>
                </a:solidFill>
              </a:rPr>
              <a:pPr/>
              <a:t>12/18/13</a:t>
            </a:fld>
            <a:endParaRPr lang="en-US">
              <a:solidFill>
                <a:prstClr val="black"/>
              </a:solidFill>
            </a:endParaRPr>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4E80A72C-7467-43E9-A77F-3A6651282100}" type="slidenum">
              <a:rPr lang="en-US">
                <a:solidFill>
                  <a:prstClr val="black"/>
                </a:solidFill>
              </a:rPr>
              <a:pPr/>
              <a:t>‹#›</a:t>
            </a:fld>
            <a:endParaRPr lang="en-US">
              <a:solidFill>
                <a:prstClr val="black"/>
              </a:solidFill>
            </a:endParaRPr>
          </a:p>
        </p:txBody>
      </p:sp>
      <p:sp>
        <p:nvSpPr>
          <p:cNvPr id="8" name="Footer Placeholder 4"/>
          <p:cNvSpPr txBox="1">
            <a:spLocks/>
          </p:cNvSpPr>
          <p:nvPr userDrawn="1"/>
        </p:nvSpPr>
        <p:spPr>
          <a:xfrm>
            <a:off x="6477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rgbClr val="464646"/>
                </a:solidFill>
                <a:effectLst>
                  <a:outerShdw blurRad="31750" dist="25400" dir="5400000" algn="tl" rotWithShape="0">
                    <a:srgbClr val="000000">
                      <a:alpha val="25000"/>
                    </a:srgbClr>
                  </a:outerShdw>
                </a:effectLst>
                <a:cs typeface="Lucida Sans Unicode" pitchFamily="34" charset="0"/>
              </a:rPr>
              <a:t>Copyright Pearson Prentice-Hall 2014</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Tree>
    <p:extLst>
      <p:ext uri="{BB962C8B-B14F-4D97-AF65-F5344CB8AC3E}">
        <p14:creationId xmlns:p14="http://schemas.microsoft.com/office/powerpoint/2010/main" val="84268422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800"/>
              </a:spcBef>
              <a:defRPr/>
            </a:lvl1pPr>
            <a:lvl2pPr>
              <a:spcBef>
                <a:spcPts val="1200"/>
              </a:spcBef>
              <a:defRPr/>
            </a:lvl2pPr>
            <a:lvl3pPr>
              <a:spcBef>
                <a:spcPts val="600"/>
              </a:spcBef>
              <a:defRPr sz="2400"/>
            </a:lvl3pPr>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lvl1pPr>
              <a:defRPr>
                <a:latin typeface="+mj-lt"/>
                <a:cs typeface="Arial" pitchFamily="34" charset="0"/>
              </a:defRPr>
            </a:lvl1pPr>
            <a:extLst/>
          </a:lstStyle>
          <a:p>
            <a:r>
              <a:rPr lang="en-US" dirty="0" smtClean="0"/>
              <a:t>Click to edit Master title style</a:t>
            </a:r>
            <a:endParaRPr lang="en-US" dirty="0"/>
          </a:p>
        </p:txBody>
      </p:sp>
      <p:sp>
        <p:nvSpPr>
          <p:cNvPr id="5"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a:t>
            </a:fld>
            <a:endParaRPr lang="en-US" dirty="0"/>
          </a:p>
        </p:txBody>
      </p:sp>
    </p:spTree>
    <p:extLst>
      <p:ext uri="{BB962C8B-B14F-4D97-AF65-F5344CB8AC3E}">
        <p14:creationId xmlns:p14="http://schemas.microsoft.com/office/powerpoint/2010/main" val="23797695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7"/>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white"/>
              </a:solidFill>
              <a:latin typeface="Lucida Sans Unicode"/>
            </a:endParaRPr>
          </a:p>
        </p:txBody>
      </p:sp>
      <p:sp>
        <p:nvSpPr>
          <p:cNvPr id="6" name="Freeform 8"/>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white"/>
              </a:solidFill>
              <a:latin typeface="Lucida Sans Unicode"/>
            </a:endParaRPr>
          </a:p>
        </p:txBody>
      </p:sp>
      <p:sp>
        <p:nvSpPr>
          <p:cNvPr id="7" name="Right Triangle 9"/>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8"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11"/>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10" name="Chevron 12"/>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dirty="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white"/>
              </a:solidFill>
            </a:endParaRPr>
          </a:p>
        </p:txBody>
      </p:sp>
      <p:sp>
        <p:nvSpPr>
          <p:cNvPr id="13"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88333618-C4F8-4BE7-AD9B-D691C933D5CB}" type="slidenum">
              <a:rPr lang="en-US">
                <a:solidFill>
                  <a:prstClr val="white"/>
                </a:solidFill>
              </a:rPr>
              <a:pPr/>
              <a:t>‹#›</a:t>
            </a:fld>
            <a:endParaRPr lang="en-US">
              <a:solidFill>
                <a:prstClr val="white"/>
              </a:solidFill>
            </a:endParaRPr>
          </a:p>
        </p:txBody>
      </p:sp>
      <p:sp>
        <p:nvSpPr>
          <p:cNvPr id="14" name="Footer Placeholder 4"/>
          <p:cNvSpPr txBox="1">
            <a:spLocks/>
          </p:cNvSpPr>
          <p:nvPr userDrawn="1"/>
        </p:nvSpPr>
        <p:spPr>
          <a:xfrm>
            <a:off x="6291044"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rgbClr val="DEF5FA"/>
                </a:solidFill>
                <a:effectLst>
                  <a:outerShdw blurRad="31750" dist="25400" dir="5400000" algn="tl" rotWithShape="0">
                    <a:srgbClr val="000000">
                      <a:alpha val="25000"/>
                    </a:srgbClr>
                  </a:outerShdw>
                </a:effectLst>
                <a:cs typeface="Lucida Sans Unicode" pitchFamily="34" charset="0"/>
              </a:rPr>
              <a:t>Copyright Pearson Prentice-Hall 2014</a:t>
            </a:r>
            <a:endParaRPr lang="en-US" sz="900" b="1" dirty="0">
              <a:solidFill>
                <a:srgbClr val="DEF5FA"/>
              </a:solidFill>
              <a:effectLst>
                <a:outerShdw blurRad="31750" dist="25400" dir="5400000" algn="tl" rotWithShape="0">
                  <a:srgbClr val="000000">
                    <a:alpha val="25000"/>
                  </a:srgbClr>
                </a:outerShdw>
              </a:effectLst>
              <a:cs typeface="Lucida Sans Unicode" pitchFamily="34" charset="0"/>
            </a:endParaRPr>
          </a:p>
        </p:txBody>
      </p:sp>
    </p:spTree>
    <p:extLst>
      <p:ext uri="{BB962C8B-B14F-4D97-AF65-F5344CB8AC3E}">
        <p14:creationId xmlns:p14="http://schemas.microsoft.com/office/powerpoint/2010/main" val="2948441856"/>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black"/>
              </a:solidFill>
            </a:endParaRPr>
          </a:p>
        </p:txBody>
      </p:sp>
      <p:sp>
        <p:nvSpPr>
          <p:cNvPr id="6"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4B709F57-E721-4C47-9B5A-A6EC9107FB2E}"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28896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a:xfrm>
            <a:off x="6727825" y="6408738"/>
            <a:ext cx="1919288" cy="365125"/>
          </a:xfrm>
          <a:prstGeom prst="rect">
            <a:avLst/>
          </a:prstGeom>
        </p:spPr>
        <p:txBody>
          <a:bodyPr/>
          <a:lstStyle>
            <a:lvl1pPr>
              <a:defRPr/>
            </a:lvl1pPr>
          </a:lstStyle>
          <a:p>
            <a:endParaRPr lang="en-US" dirty="0">
              <a:solidFill>
                <a:prstClr val="black"/>
              </a:solidFill>
            </a:endParaRPr>
          </a:p>
        </p:txBody>
      </p:sp>
      <p:sp>
        <p:nvSpPr>
          <p:cNvPr id="6"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5842D2B3-9712-4F13-9C81-CDA969807272}"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240807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8"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a:t>
            </a:fld>
            <a:endParaRPr lang="en-US" dirty="0"/>
          </a:p>
        </p:txBody>
      </p:sp>
    </p:spTree>
    <p:extLst>
      <p:ext uri="{BB962C8B-B14F-4D97-AF65-F5344CB8AC3E}">
        <p14:creationId xmlns:p14="http://schemas.microsoft.com/office/powerpoint/2010/main" val="43530554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lstStyle>
          <a:p>
            <a:fld id="{01ADBD5A-1C49-4833-AA29-950F809E0CD2}" type="datetime1">
              <a:rPr lang="en-US"/>
              <a:pPr/>
              <a:t>12/18/13</a:t>
            </a:fld>
            <a:endParaRPr lang="en-US"/>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22F1B63D-3EDD-472F-9D71-1EC0B590262F}" type="slidenum">
              <a:rPr lang="en-US"/>
              <a:pPr/>
              <a:t>‹#›</a:t>
            </a:fld>
            <a:endParaRPr lang="en-US"/>
          </a:p>
        </p:txBody>
      </p:sp>
    </p:spTree>
    <p:extLst>
      <p:ext uri="{BB962C8B-B14F-4D97-AF65-F5344CB8AC3E}">
        <p14:creationId xmlns:p14="http://schemas.microsoft.com/office/powerpoint/2010/main" val="1783848282"/>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Slide Number Placeholder 5"/>
          <p:cNvSpPr txBox="1">
            <a:spLocks/>
          </p:cNvSpPr>
          <p:nvPr userDrawn="1"/>
        </p:nvSpPr>
        <p:spPr>
          <a:xfrm>
            <a:off x="152400" y="6324600"/>
            <a:ext cx="914400" cy="381000"/>
          </a:xfrm>
          <a:prstGeom prst="rect">
            <a:avLst/>
          </a:prstGeom>
        </p:spPr>
        <p:txBody>
          <a:bodyPr/>
          <a:lstStyle>
            <a:defPPr>
              <a:defRPr lang="en-US"/>
            </a:defPPr>
            <a:lvl1pPr algn="l" rtl="0" fontAlgn="base">
              <a:spcBef>
                <a:spcPct val="0"/>
              </a:spcBef>
              <a:spcAft>
                <a:spcPct val="0"/>
              </a:spcAft>
              <a:defRPr sz="2000" kern="1200">
                <a:solidFill>
                  <a:schemeClr val="bg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t>4-</a:t>
            </a:r>
            <a:fld id="{21BF7EB3-2CE8-4ED7-A796-DCA3887A50B6}" type="slidenum">
              <a:rPr lang="en-US" smtClean="0"/>
              <a:pPr/>
              <a:t>‹#›</a:t>
            </a:fld>
            <a:endParaRPr lang="en-US" dirty="0"/>
          </a:p>
        </p:txBody>
      </p:sp>
      <p:sp>
        <p:nvSpPr>
          <p:cNvPr id="12"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smtClean="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Tree>
    <p:extLst>
      <p:ext uri="{BB962C8B-B14F-4D97-AF65-F5344CB8AC3E}">
        <p14:creationId xmlns:p14="http://schemas.microsoft.com/office/powerpoint/2010/main" val="273971826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a:xfrm>
            <a:off x="6727825" y="6408738"/>
            <a:ext cx="1919288" cy="365125"/>
          </a:xfrm>
          <a:prstGeom prst="rect">
            <a:avLst/>
          </a:prstGeom>
        </p:spPr>
        <p:txBody>
          <a:bodyPr/>
          <a:lstStyle>
            <a:lvl1pPr>
              <a:defRPr/>
            </a:lvl1pPr>
          </a:lstStyle>
          <a:p>
            <a:fld id="{D6D63752-E8B0-4B61-8D23-7A35F66E5D29}" type="datetime1">
              <a:rPr lang="en-US"/>
              <a:pPr/>
              <a:t>12/18/13</a:t>
            </a:fld>
            <a:endParaRPr lang="en-US"/>
          </a:p>
        </p:txBody>
      </p:sp>
      <p:sp>
        <p:nvSpPr>
          <p:cNvPr id="5" name="Slide Number Placeholder 4"/>
          <p:cNvSpPr>
            <a:spLocks noGrp="1"/>
          </p:cNvSpPr>
          <p:nvPr>
            <p:ph type="sldNum" sz="quarter" idx="12"/>
          </p:nvPr>
        </p:nvSpPr>
        <p:spPr>
          <a:xfrm>
            <a:off x="8647113" y="6408738"/>
            <a:ext cx="366712" cy="365125"/>
          </a:xfrm>
          <a:prstGeom prst="rect">
            <a:avLst/>
          </a:prstGeom>
        </p:spPr>
        <p:txBody>
          <a:bodyPr/>
          <a:lstStyle>
            <a:lvl1pPr>
              <a:defRPr/>
            </a:lvl1pPr>
          </a:lstStyle>
          <a:p>
            <a:fld id="{93B731EF-6B21-404A-9E9B-9D4B453C8916}" type="slidenum">
              <a:rPr lang="en-US"/>
              <a:pPr/>
              <a:t>‹#›</a:t>
            </a:fld>
            <a:endParaRPr lang="en-US"/>
          </a:p>
        </p:txBody>
      </p:sp>
    </p:spTree>
    <p:extLst>
      <p:ext uri="{BB962C8B-B14F-4D97-AF65-F5344CB8AC3E}">
        <p14:creationId xmlns:p14="http://schemas.microsoft.com/office/powerpoint/2010/main" val="3806991235"/>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a:xfrm>
            <a:off x="6727825" y="6408738"/>
            <a:ext cx="1919288" cy="365125"/>
          </a:xfrm>
          <a:prstGeom prst="rect">
            <a:avLst/>
          </a:prstGeom>
        </p:spPr>
        <p:txBody>
          <a:bodyPr/>
          <a:lstStyle>
            <a:lvl1pPr>
              <a:defRPr/>
            </a:lvl1pPr>
          </a:lstStyle>
          <a:p>
            <a:fld id="{B8DBBE8F-0680-4D28-B355-4D7C1348A744}" type="datetime1">
              <a:rPr lang="en-US"/>
              <a:pPr/>
              <a:t>12/18/13</a:t>
            </a:fld>
            <a:endParaRPr lang="en-US"/>
          </a:p>
        </p:txBody>
      </p:sp>
      <p:sp>
        <p:nvSpPr>
          <p:cNvPr id="4"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09736DC0-0CDD-487C-8F1B-32F3FC8EC636}" type="slidenum">
              <a:rPr lang="en-US"/>
              <a:pPr/>
              <a:t>‹#›</a:t>
            </a:fld>
            <a:endParaRPr lang="en-US"/>
          </a:p>
        </p:txBody>
      </p:sp>
    </p:spTree>
    <p:extLst>
      <p:ext uri="{BB962C8B-B14F-4D97-AF65-F5344CB8AC3E}">
        <p14:creationId xmlns:p14="http://schemas.microsoft.com/office/powerpoint/2010/main" val="206885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lstStyle>
          <a:p>
            <a:fld id="{387F2BA8-FB62-48A3-B910-112F0AC63447}" type="datetime1">
              <a:rPr lang="en-US"/>
              <a:pPr/>
              <a:t>12/18/13</a:t>
            </a:fld>
            <a:endParaRPr lang="en-US"/>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A4386F89-6DF9-459D-8E6F-0F17E34F35FE}" type="slidenum">
              <a:rPr lang="en-US"/>
              <a:pPr/>
              <a:t>‹#›</a:t>
            </a:fld>
            <a:endParaRPr lang="en-US"/>
          </a:p>
        </p:txBody>
      </p:sp>
      <p:sp>
        <p:nvSpPr>
          <p:cNvPr id="8" name="Footer Placeholder 4"/>
          <p:cNvSpPr txBox="1">
            <a:spLocks/>
          </p:cNvSpPr>
          <p:nvPr userDrawn="1"/>
        </p:nvSpPr>
        <p:spPr>
          <a:xfrm>
            <a:off x="6096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chemeClr val="tx2"/>
                </a:solidFill>
                <a:effectLst>
                  <a:outerShdw blurRad="31750" dist="25400" dir="5400000" algn="tl" rotWithShape="0">
                    <a:srgbClr val="000000">
                      <a:alpha val="25000"/>
                    </a:srgbClr>
                  </a:outerShdw>
                </a:effectLst>
                <a:ea typeface="+mj-ea"/>
                <a:cs typeface="Lucida Sans Unicode" pitchFamily="34" charset="0"/>
              </a:rPr>
              <a:t>Copyright Pearson Prentice-Hall 2014</a:t>
            </a:r>
            <a:endPar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Tree>
    <p:extLst>
      <p:ext uri="{BB962C8B-B14F-4D97-AF65-F5344CB8AC3E}">
        <p14:creationId xmlns:p14="http://schemas.microsoft.com/office/powerpoint/2010/main" val="163146559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7"/>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6" name="Freeform 8"/>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7" name="Right Triangle 9"/>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8"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11"/>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10" name="Chevron 12"/>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a:xfrm>
            <a:off x="6727825" y="6408738"/>
            <a:ext cx="1919288" cy="365125"/>
          </a:xfrm>
          <a:prstGeom prst="rect">
            <a:avLst/>
          </a:prstGeom>
        </p:spPr>
        <p:txBody>
          <a:bodyPr/>
          <a:lstStyle>
            <a:lvl1pPr>
              <a:defRPr/>
            </a:lvl1pPr>
          </a:lstStyle>
          <a:p>
            <a:fld id="{B27EBAE1-F2A9-4A0C-B0CD-6612E5EA447E}" type="datetime1">
              <a:rPr lang="en-US"/>
              <a:pPr/>
              <a:t>12/18/13</a:t>
            </a:fld>
            <a:endParaRPr lang="en-US"/>
          </a:p>
        </p:txBody>
      </p:sp>
      <p:sp>
        <p:nvSpPr>
          <p:cNvPr id="13"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338A908A-CACD-46DF-9C50-DBFAD1D1CD10}" type="slidenum">
              <a:rPr lang="en-US"/>
              <a:pPr/>
              <a:t>‹#›</a:t>
            </a:fld>
            <a:endParaRPr lang="en-US"/>
          </a:p>
        </p:txBody>
      </p:sp>
      <p:sp>
        <p:nvSpPr>
          <p:cNvPr id="14" name="Footer Placeholder 4"/>
          <p:cNvSpPr txBox="1">
            <a:spLocks/>
          </p:cNvSpPr>
          <p:nvPr userDrawn="1"/>
        </p:nvSpPr>
        <p:spPr>
          <a:xfrm>
            <a:off x="6096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chemeClr val="tx2"/>
                </a:solidFill>
                <a:effectLst>
                  <a:outerShdw blurRad="31750" dist="25400" dir="5400000" algn="tl" rotWithShape="0">
                    <a:srgbClr val="000000">
                      <a:alpha val="25000"/>
                    </a:srgbClr>
                  </a:outerShdw>
                </a:effectLst>
                <a:ea typeface="+mj-ea"/>
                <a:cs typeface="Lucida Sans Unicode" pitchFamily="34" charset="0"/>
              </a:rPr>
              <a:t>Copyright Pearson Prentice-Hall 2014</a:t>
            </a:r>
            <a:endPar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Tree>
    <p:extLst>
      <p:ext uri="{BB962C8B-B14F-4D97-AF65-F5344CB8AC3E}">
        <p14:creationId xmlns:p14="http://schemas.microsoft.com/office/powerpoint/2010/main" val="3286940772"/>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dirty="0" smtClean="0"/>
              <a:t>Click to edit Master title style</a:t>
            </a:r>
            <a:endParaRPr lang="en-US" dirty="0"/>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smtClean="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
        <p:nvSpPr>
          <p:cNvPr id="17" name="Slide Number Placeholder 5"/>
          <p:cNvSpPr>
            <a:spLocks noGrp="1"/>
          </p:cNvSpPr>
          <p:nvPr>
            <p:ph type="sldNum" sz="quarter" idx="4"/>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hf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smtClean="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
        <p:nvSpPr>
          <p:cNvPr id="10" name="Slide Number Placeholder 5"/>
          <p:cNvSpPr>
            <a:spLocks noGrp="1"/>
          </p:cNvSpPr>
          <p:nvPr>
            <p:ph type="sldNum" sz="quarter" idx="4"/>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cid:3287383400_2177562" TargetMode="External"/><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p:cNvSpPr>
            <a:spLocks noGrp="1"/>
          </p:cNvSpPr>
          <p:nvPr>
            <p:ph idx="1"/>
          </p:nvPr>
        </p:nvSpPr>
        <p:spPr>
          <a:xfrm>
            <a:off x="609600" y="1447800"/>
            <a:ext cx="8229600" cy="4525962"/>
          </a:xfrm>
          <a:prstGeom prst="round2DiagRect">
            <a:avLst/>
          </a:prstGeom>
          <a:solidFill>
            <a:schemeClr val="bg1">
              <a:alpha val="90000"/>
            </a:schemeClr>
          </a:solidFill>
          <a:ln>
            <a:miter lim="800000"/>
            <a:headEnd/>
            <a:tailEnd/>
          </a:ln>
        </p:spPr>
        <p:txBody>
          <a:bodyPr rtlCol="0" anchor="ctr">
            <a:normAutofit/>
          </a:bodyPr>
          <a:lstStyle/>
          <a:p>
            <a:pPr algn="r" fontAlgn="auto">
              <a:spcBef>
                <a:spcPct val="0"/>
              </a:spcBef>
              <a:spcAft>
                <a:spcPts val="0"/>
              </a:spcAft>
              <a:buFont typeface="Arial" pitchFamily="34" charset="0"/>
              <a:buNone/>
              <a:defRPr/>
            </a:pPr>
            <a:r>
              <a:rPr lang="en-US" b="1" dirty="0" smtClean="0">
                <a:solidFill>
                  <a:schemeClr val="tx2"/>
                </a:solidFill>
                <a:effectLst>
                  <a:outerShdw blurRad="31750" dist="25400" dir="5400000" algn="tl" rotWithShape="0">
                    <a:srgbClr val="000000">
                      <a:alpha val="25000"/>
                    </a:srgbClr>
                  </a:outerShdw>
                </a:effectLst>
                <a:ea typeface="+mj-ea"/>
                <a:cs typeface="Lucida Sans Unicode" pitchFamily="34" charset="0"/>
              </a:rPr>
              <a:t>  Chapter 4</a:t>
            </a:r>
            <a:endParaRPr lang="en-US"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
        <p:nvSpPr>
          <p:cNvPr id="7" name="Title 1"/>
          <p:cNvSpPr>
            <a:spLocks noGrp="1"/>
          </p:cNvSpPr>
          <p:nvPr>
            <p:ph type="title"/>
          </p:nvPr>
        </p:nvSpPr>
        <p:spPr>
          <a:xfrm>
            <a:off x="381000" y="2286000"/>
            <a:ext cx="8229600" cy="1143000"/>
          </a:xfrm>
          <a:prstGeom prst="round2DiagRect">
            <a:avLst/>
          </a:prstGeom>
          <a:solidFill>
            <a:schemeClr val="bg1">
              <a:alpha val="90000"/>
            </a:schemeClr>
          </a:solidFill>
        </p:spPr>
        <p:txBody>
          <a:bodyPr rtlCol="0"/>
          <a:lstStyle/>
          <a:p>
            <a:pPr algn="r" fontAlgn="auto">
              <a:spcAft>
                <a:spcPts val="0"/>
              </a:spcAft>
              <a:defRPr/>
            </a:pPr>
            <a:r>
              <a:rPr lang="en-US" sz="4800" dirty="0" smtClean="0">
                <a:cs typeface="Lucida Sans Unicode" pitchFamily="34" charset="0"/>
              </a:rPr>
              <a:t>Security Networks</a:t>
            </a:r>
            <a:endParaRPr lang="en-US" sz="4800" dirty="0">
              <a:cs typeface="Lucida Sans Unicode" pitchFamily="34" charset="0"/>
            </a:endParaRPr>
          </a:p>
        </p:txBody>
      </p:sp>
      <p:sp>
        <p:nvSpPr>
          <p:cNvPr id="12" name="Title 1"/>
          <p:cNvSpPr txBox="1">
            <a:spLocks/>
          </p:cNvSpPr>
          <p:nvPr/>
        </p:nvSpPr>
        <p:spPr>
          <a:xfrm>
            <a:off x="152400" y="381000"/>
            <a:ext cx="8686800" cy="1143000"/>
          </a:xfrm>
          <a:prstGeom prst="round2DiagRect">
            <a:avLst/>
          </a:prstGeom>
          <a:solidFill>
            <a:schemeClr val="bg1">
              <a:alpha val="90000"/>
            </a:schemeClr>
          </a:solidFill>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fontAlgn="auto">
              <a:spcAft>
                <a:spcPts val="0"/>
              </a:spcAft>
              <a:defRPr/>
            </a:pPr>
            <a:r>
              <a:rPr lang="en-US" sz="3200" dirty="0" smtClean="0">
                <a:solidFill>
                  <a:srgbClr val="464646"/>
                </a:solidFill>
                <a:latin typeface="Lucida Sans Unicode"/>
                <a:cs typeface="Lucida Sans Unicode" pitchFamily="34" charset="0"/>
              </a:rPr>
              <a:t>Corporate Computer Security, 4</a:t>
            </a:r>
            <a:r>
              <a:rPr lang="en-US" sz="3200" baseline="30000" dirty="0" smtClean="0">
                <a:solidFill>
                  <a:srgbClr val="464646"/>
                </a:solidFill>
                <a:latin typeface="Lucida Sans Unicode"/>
                <a:cs typeface="Lucida Sans Unicode" pitchFamily="34" charset="0"/>
              </a:rPr>
              <a:t>th</a:t>
            </a:r>
            <a:r>
              <a:rPr lang="en-US" sz="3200" dirty="0" smtClean="0">
                <a:solidFill>
                  <a:srgbClr val="464646"/>
                </a:solidFill>
                <a:latin typeface="Lucida Sans Unicode"/>
                <a:cs typeface="Lucida Sans Unicode" pitchFamily="34" charset="0"/>
              </a:rPr>
              <a:t> Edition </a:t>
            </a:r>
          </a:p>
          <a:p>
            <a:pPr algn="ctr" fontAlgn="auto">
              <a:spcAft>
                <a:spcPts val="0"/>
              </a:spcAft>
              <a:defRPr/>
            </a:pPr>
            <a:r>
              <a:rPr lang="en-US" sz="2800" dirty="0" smtClean="0">
                <a:solidFill>
                  <a:srgbClr val="464646"/>
                </a:solidFill>
                <a:latin typeface="Lucida Sans Unicode"/>
                <a:cs typeface="Lucida Sans Unicode" pitchFamily="34" charset="0"/>
              </a:rPr>
              <a:t>Randall J. Boyle &amp; Raymond R. Panko</a:t>
            </a:r>
            <a:endParaRPr lang="en-US" sz="2800" dirty="0">
              <a:solidFill>
                <a:srgbClr val="464646"/>
              </a:solidFill>
              <a:latin typeface="Lucida Sans Unicode"/>
              <a:cs typeface="Lucida Sans Unicode" pitchFamily="34" charset="0"/>
            </a:endParaRPr>
          </a:p>
        </p:txBody>
      </p:sp>
    </p:spTree>
    <p:extLst>
      <p:ext uri="{BB962C8B-B14F-4D97-AF65-F5344CB8AC3E}">
        <p14:creationId xmlns:p14="http://schemas.microsoft.com/office/powerpoint/2010/main" val="710479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4.1  Introduction</a:t>
            </a:r>
          </a:p>
        </p:txBody>
      </p:sp>
      <p:sp>
        <p:nvSpPr>
          <p:cNvPr id="6" name="Subtitle 2"/>
          <p:cNvSpPr txBox="1">
            <a:spLocks/>
          </p:cNvSpPr>
          <p:nvPr/>
        </p:nvSpPr>
        <p:spPr>
          <a:xfrm>
            <a:off x="539750" y="16002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4.2  Denial-of-Service (DoS) Attacks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ARP Poisoning</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Access Control for Networks</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Ethernet Security</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Wireless Security</a:t>
            </a:r>
          </a:p>
        </p:txBody>
      </p:sp>
      <p:sp>
        <p:nvSpPr>
          <p:cNvPr id="11"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1"/>
          <p:cNvSpPr>
            <a:spLocks noGrp="1"/>
          </p:cNvSpPr>
          <p:nvPr>
            <p:ph idx="1"/>
          </p:nvPr>
        </p:nvSpPr>
        <p:spPr/>
        <p:txBody>
          <a:bodyPr/>
          <a:lstStyle/>
          <a:p>
            <a:pPr eaLnBrk="1" hangingPunct="1"/>
            <a:r>
              <a:rPr lang="en-US" dirty="0" smtClean="0"/>
              <a:t>What is a DoS attack?</a:t>
            </a:r>
          </a:p>
          <a:p>
            <a:pPr lvl="1"/>
            <a:r>
              <a:rPr lang="en-US" dirty="0" smtClean="0"/>
              <a:t>An attempt to make a server or network unavailable to legitimate users by flooding it with attack packets</a:t>
            </a:r>
          </a:p>
          <a:p>
            <a:pPr eaLnBrk="1" hangingPunct="1"/>
            <a:r>
              <a:rPr lang="en-US" dirty="0" smtClean="0"/>
              <a:t>What is NOT a DoS attack?</a:t>
            </a:r>
          </a:p>
          <a:p>
            <a:pPr lvl="1" eaLnBrk="1" hangingPunct="1"/>
            <a:r>
              <a:rPr lang="en-US" dirty="0" smtClean="0"/>
              <a:t>Faulty coding that causes a system to fail</a:t>
            </a:r>
          </a:p>
          <a:p>
            <a:pPr lvl="1" eaLnBrk="1" hangingPunct="1"/>
            <a:r>
              <a:rPr lang="en-US" dirty="0" smtClean="0"/>
              <a:t>Referrals from large websites that overwhelm smaller websites</a:t>
            </a:r>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4.2: Denial of Service (DoS) Attacks</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1"/>
          <p:cNvSpPr>
            <a:spLocks noGrp="1"/>
          </p:cNvSpPr>
          <p:nvPr>
            <p:ph idx="1"/>
          </p:nvPr>
        </p:nvSpPr>
        <p:spPr/>
        <p:txBody>
          <a:bodyPr/>
          <a:lstStyle/>
          <a:p>
            <a:pPr eaLnBrk="1" hangingPunct="1">
              <a:defRPr/>
            </a:pPr>
            <a:r>
              <a:rPr lang="en-US" dirty="0" smtClean="0"/>
              <a:t>Ultimate goal of DoS attacks is to cause harm</a:t>
            </a:r>
          </a:p>
          <a:p>
            <a:pPr lvl="1">
              <a:defRPr/>
            </a:pPr>
            <a:r>
              <a:rPr lang="en-US" sz="2400" dirty="0" smtClean="0"/>
              <a:t>Harm includes: losses related to online sales, industry reputation, employee productivity, customer loyalty, etc.</a:t>
            </a:r>
          </a:p>
          <a:p>
            <a:pPr>
              <a:defRPr/>
            </a:pPr>
            <a:r>
              <a:rPr lang="en-US" dirty="0" smtClean="0"/>
              <a:t>The two primary means of causing harm via DoS attacks include:</a:t>
            </a:r>
          </a:p>
          <a:p>
            <a:pPr marL="849313" lvl="1" indent="-457200">
              <a:buFont typeface="+mj-lt"/>
              <a:buAutoNum type="arabicPeriod"/>
              <a:defRPr/>
            </a:pPr>
            <a:r>
              <a:rPr lang="en-US" dirty="0" smtClean="0"/>
              <a:t>Stopping critical services</a:t>
            </a:r>
          </a:p>
          <a:p>
            <a:pPr marL="849313" lvl="1" indent="-457200" eaLnBrk="1" hangingPunct="1">
              <a:buFont typeface="+mj-lt"/>
              <a:buAutoNum type="arabicPeriod"/>
              <a:defRPr/>
            </a:pPr>
            <a:r>
              <a:rPr lang="en-US" dirty="0" smtClean="0"/>
              <a:t>Slowly degrading services</a:t>
            </a:r>
          </a:p>
        </p:txBody>
      </p:sp>
      <p:sp>
        <p:nvSpPr>
          <p:cNvPr id="5" name="Title 4"/>
          <p:cNvSpPr>
            <a:spLocks noGrp="1"/>
          </p:cNvSpPr>
          <p:nvPr>
            <p:ph type="title"/>
          </p:nvPr>
        </p:nvSpPr>
        <p:spPr/>
        <p:txBody>
          <a:bodyPr/>
          <a:lstStyle/>
          <a:p>
            <a:pPr eaLnBrk="1" fontAlgn="auto" hangingPunct="1">
              <a:spcAft>
                <a:spcPts val="0"/>
              </a:spcAft>
              <a:defRPr/>
            </a:pPr>
            <a:r>
              <a:rPr lang="en-US" dirty="0" smtClean="0"/>
              <a:t>4.2: Goals of DoS Attacks</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1"/>
          <p:cNvSpPr>
            <a:spLocks noGrp="1"/>
          </p:cNvSpPr>
          <p:nvPr>
            <p:ph idx="1"/>
          </p:nvPr>
        </p:nvSpPr>
        <p:spPr/>
        <p:txBody>
          <a:bodyPr/>
          <a:lstStyle/>
          <a:p>
            <a:pPr eaLnBrk="1" hangingPunct="1"/>
            <a:r>
              <a:rPr lang="en-US" dirty="0" smtClean="0"/>
              <a:t>Direct DoS Attack</a:t>
            </a:r>
          </a:p>
          <a:p>
            <a:pPr lvl="1"/>
            <a:r>
              <a:rPr lang="en-US" sz="2400" dirty="0" smtClean="0"/>
              <a:t>An attacker tries to flood a victim with a stream of packets directly from the attacker’s computer</a:t>
            </a:r>
            <a:endParaRPr lang="en-US" dirty="0" smtClean="0"/>
          </a:p>
          <a:p>
            <a:pPr eaLnBrk="1" hangingPunct="1"/>
            <a:r>
              <a:rPr lang="en-US" dirty="0" smtClean="0"/>
              <a:t>Indirect DoS Attack</a:t>
            </a:r>
          </a:p>
          <a:p>
            <a:pPr lvl="1"/>
            <a:r>
              <a:rPr lang="en-US" sz="2400" dirty="0" smtClean="0"/>
              <a:t>The attacker’s IP address is </a:t>
            </a:r>
            <a:r>
              <a:rPr lang="en-US" sz="2400" b="1" dirty="0" smtClean="0"/>
              <a:t>spoofed</a:t>
            </a:r>
            <a:r>
              <a:rPr lang="en-US" sz="2400" dirty="0" smtClean="0"/>
              <a:t> (i.e., faked) and the attack appears to come from another computer</a:t>
            </a:r>
          </a:p>
        </p:txBody>
      </p:sp>
      <p:sp>
        <p:nvSpPr>
          <p:cNvPr id="5" name="Title 4"/>
          <p:cNvSpPr>
            <a:spLocks noGrp="1"/>
          </p:cNvSpPr>
          <p:nvPr>
            <p:ph type="title"/>
          </p:nvPr>
        </p:nvSpPr>
        <p:spPr/>
        <p:txBody>
          <a:bodyPr/>
          <a:lstStyle/>
          <a:p>
            <a:pPr eaLnBrk="1" fontAlgn="auto" hangingPunct="1">
              <a:spcAft>
                <a:spcPts val="0"/>
              </a:spcAft>
              <a:defRPr/>
            </a:pPr>
            <a:r>
              <a:rPr lang="en-US" dirty="0" smtClean="0"/>
              <a:t>4.2: Methods of DoS Attacks</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4.2: SYN Flood DoS Attack</a:t>
            </a:r>
            <a:endParaRPr lang="en-US" dirty="0"/>
          </a:p>
        </p:txBody>
      </p:sp>
      <p:pic>
        <p:nvPicPr>
          <p:cNvPr id="26629"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l="7935" t="14047" r="6998" b="6586"/>
          <a:stretch>
            <a:fillRect/>
          </a:stretch>
        </p:blipFill>
        <p:spPr bwMode="auto">
          <a:xfrm>
            <a:off x="546100" y="1308100"/>
            <a:ext cx="8001000" cy="468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1"/>
          <p:cNvSpPr>
            <a:spLocks noGrp="1"/>
          </p:cNvSpPr>
          <p:nvPr>
            <p:ph idx="1"/>
          </p:nvPr>
        </p:nvSpPr>
        <p:spPr>
          <a:xfrm>
            <a:off x="457200" y="1447800"/>
            <a:ext cx="8229600" cy="4406900"/>
          </a:xfrm>
        </p:spPr>
        <p:txBody>
          <a:bodyPr/>
          <a:lstStyle/>
          <a:p>
            <a:pPr eaLnBrk="1" hangingPunct="1"/>
            <a:r>
              <a:rPr lang="en-US" b="1" dirty="0" smtClean="0"/>
              <a:t>Bots</a:t>
            </a:r>
          </a:p>
          <a:p>
            <a:pPr lvl="1" eaLnBrk="1" hangingPunct="1"/>
            <a:r>
              <a:rPr lang="en-US" dirty="0" smtClean="0"/>
              <a:t>Updatable attack programs</a:t>
            </a:r>
          </a:p>
          <a:p>
            <a:pPr lvl="1" eaLnBrk="1" hangingPunct="1"/>
            <a:r>
              <a:rPr lang="en-US" dirty="0" err="1" smtClean="0"/>
              <a:t>Botmaster</a:t>
            </a:r>
            <a:r>
              <a:rPr lang="en-US" dirty="0" smtClean="0"/>
              <a:t> can update the software to change the type of attack the bot can perform</a:t>
            </a:r>
          </a:p>
          <a:p>
            <a:pPr lvl="2" eaLnBrk="1" hangingPunct="1"/>
            <a:r>
              <a:rPr lang="en-US" dirty="0" smtClean="0"/>
              <a:t>May sell or lease the botnet to other criminals</a:t>
            </a:r>
          </a:p>
          <a:p>
            <a:pPr lvl="1" eaLnBrk="1" hangingPunct="1"/>
            <a:r>
              <a:rPr lang="en-US" dirty="0" err="1" smtClean="0"/>
              <a:t>Botmaster</a:t>
            </a:r>
            <a:r>
              <a:rPr lang="en-US" dirty="0" smtClean="0"/>
              <a:t> can update the bot to fix bugs</a:t>
            </a:r>
          </a:p>
          <a:p>
            <a:pPr eaLnBrk="1" hangingPunct="1"/>
            <a:r>
              <a:rPr lang="en-US" dirty="0" err="1" smtClean="0"/>
              <a:t>Botmaster</a:t>
            </a:r>
            <a:r>
              <a:rPr lang="en-US" dirty="0" smtClean="0"/>
              <a:t> can control bots via a handler</a:t>
            </a:r>
          </a:p>
          <a:p>
            <a:pPr lvl="1" eaLnBrk="1" hangingPunct="1"/>
            <a:r>
              <a:rPr lang="en-US" dirty="0" smtClean="0"/>
              <a:t>Handlers are an additional layer of compromised hosts who are used to manage large groups of bots</a:t>
            </a:r>
          </a:p>
        </p:txBody>
      </p:sp>
      <p:sp>
        <p:nvSpPr>
          <p:cNvPr id="5" name="Title 4"/>
          <p:cNvSpPr>
            <a:spLocks noGrp="1"/>
          </p:cNvSpPr>
          <p:nvPr>
            <p:ph type="title"/>
          </p:nvPr>
        </p:nvSpPr>
        <p:spPr/>
        <p:txBody>
          <a:bodyPr/>
          <a:lstStyle/>
          <a:p>
            <a:pPr eaLnBrk="1" fontAlgn="auto" hangingPunct="1">
              <a:spcAft>
                <a:spcPts val="0"/>
              </a:spcAft>
              <a:defRPr/>
            </a:pPr>
            <a:r>
              <a:rPr lang="en-US" sz="4000" dirty="0" smtClean="0"/>
              <a:t>4.2: Intermediaries (Bots)</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400"/>
            <a:ext cx="8229600" cy="868362"/>
          </a:xfrm>
        </p:spPr>
        <p:txBody>
          <a:bodyPr/>
          <a:lstStyle/>
          <a:p>
            <a:pPr eaLnBrk="1" fontAlgn="auto" hangingPunct="1">
              <a:spcAft>
                <a:spcPts val="0"/>
              </a:spcAft>
              <a:defRPr/>
            </a:pPr>
            <a:r>
              <a:rPr lang="en-US" dirty="0" smtClean="0"/>
              <a:t>4.2: Fixing and Updating Bots</a:t>
            </a:r>
            <a:endParaRPr lang="en-US" dirty="0"/>
          </a:p>
        </p:txBody>
      </p:sp>
      <p:pic>
        <p:nvPicPr>
          <p:cNvPr id="28677"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1162050"/>
            <a:ext cx="7924800" cy="4861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1"/>
          <p:cNvSpPr>
            <a:spLocks noGrp="1"/>
          </p:cNvSpPr>
          <p:nvPr>
            <p:ph idx="1"/>
          </p:nvPr>
        </p:nvSpPr>
        <p:spPr>
          <a:xfrm>
            <a:off x="457200" y="1481138"/>
            <a:ext cx="8229600" cy="881062"/>
          </a:xfrm>
        </p:spPr>
        <p:txBody>
          <a:bodyPr/>
          <a:lstStyle/>
          <a:p>
            <a:pPr eaLnBrk="1" hangingPunct="1"/>
            <a:r>
              <a:rPr lang="en-US" smtClean="0"/>
              <a:t>Types of packets sent:</a:t>
            </a:r>
          </a:p>
        </p:txBody>
      </p:sp>
      <p:sp>
        <p:nvSpPr>
          <p:cNvPr id="5" name="Title 4"/>
          <p:cNvSpPr>
            <a:spLocks noGrp="1"/>
          </p:cNvSpPr>
          <p:nvPr>
            <p:ph type="title"/>
          </p:nvPr>
        </p:nvSpPr>
        <p:spPr/>
        <p:txBody>
          <a:bodyPr/>
          <a:lstStyle/>
          <a:p>
            <a:pPr eaLnBrk="1" fontAlgn="auto" hangingPunct="1">
              <a:spcAft>
                <a:spcPts val="0"/>
              </a:spcAft>
              <a:defRPr/>
            </a:pPr>
            <a:r>
              <a:rPr lang="en-US" dirty="0" smtClean="0"/>
              <a:t>4.2: Types of DoS Packets Sent</a:t>
            </a:r>
            <a:endParaRPr lang="en-US" dirty="0"/>
          </a:p>
        </p:txBody>
      </p:sp>
      <p:pic>
        <p:nvPicPr>
          <p:cNvPr id="29702"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l="10138" t="21736" r="1707" b="8218"/>
          <a:stretch>
            <a:fillRect/>
          </a:stretch>
        </p:blipFill>
        <p:spPr bwMode="auto">
          <a:xfrm>
            <a:off x="304800" y="2286000"/>
            <a:ext cx="8555038"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400"/>
            <a:ext cx="8229600" cy="868362"/>
          </a:xfrm>
        </p:spPr>
        <p:txBody>
          <a:bodyPr/>
          <a:lstStyle/>
          <a:p>
            <a:pPr eaLnBrk="1" fontAlgn="auto" hangingPunct="1">
              <a:spcAft>
                <a:spcPts val="0"/>
              </a:spcAft>
              <a:defRPr/>
            </a:pPr>
            <a:r>
              <a:rPr lang="en-US" dirty="0" smtClean="0"/>
              <a:t>4.2: DDoS Attack</a:t>
            </a:r>
            <a:endParaRPr lang="en-US" dirty="0"/>
          </a:p>
        </p:txBody>
      </p:sp>
      <p:pic>
        <p:nvPicPr>
          <p:cNvPr id="3072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l="17191" t="16458" r="14931" b="11270"/>
          <a:stretch>
            <a:fillRect/>
          </a:stretch>
        </p:blipFill>
        <p:spPr bwMode="auto">
          <a:xfrm>
            <a:off x="762000" y="1143000"/>
            <a:ext cx="7467600" cy="489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1"/>
          <p:cNvSpPr>
            <a:spLocks noGrp="1"/>
          </p:cNvSpPr>
          <p:nvPr>
            <p:ph idx="1"/>
          </p:nvPr>
        </p:nvSpPr>
        <p:spPr>
          <a:xfrm>
            <a:off x="457200" y="1600200"/>
            <a:ext cx="8229600" cy="4406900"/>
          </a:xfrm>
        </p:spPr>
        <p:txBody>
          <a:bodyPr/>
          <a:lstStyle/>
          <a:p>
            <a:r>
              <a:rPr lang="en-US" b="1" dirty="0" smtClean="0"/>
              <a:t>Peer-to-peer (P2P) redirect DoS attack</a:t>
            </a:r>
          </a:p>
          <a:p>
            <a:pPr lvl="1"/>
            <a:r>
              <a:rPr lang="en-US" dirty="0" smtClean="0"/>
              <a:t>Uses many hosts to overwhelm a victim using normal P2P traffic</a:t>
            </a:r>
          </a:p>
          <a:p>
            <a:pPr lvl="1"/>
            <a:r>
              <a:rPr lang="en-US" dirty="0" smtClean="0"/>
              <a:t>Attacker doesn’t have to control the hosts, just redirect their </a:t>
            </a:r>
            <a:r>
              <a:rPr lang="en-US" i="1" dirty="0" smtClean="0"/>
              <a:t>legitimate</a:t>
            </a:r>
            <a:r>
              <a:rPr lang="en-US" dirty="0" smtClean="0"/>
              <a:t> P2P traffic</a:t>
            </a:r>
          </a:p>
        </p:txBody>
      </p:sp>
      <p:sp>
        <p:nvSpPr>
          <p:cNvPr id="5" name="Title 4"/>
          <p:cNvSpPr>
            <a:spLocks noGrp="1"/>
          </p:cNvSpPr>
          <p:nvPr>
            <p:ph type="title"/>
          </p:nvPr>
        </p:nvSpPr>
        <p:spPr/>
        <p:txBody>
          <a:bodyPr/>
          <a:lstStyle/>
          <a:p>
            <a:pPr eaLnBrk="1" fontAlgn="auto" hangingPunct="1">
              <a:spcAft>
                <a:spcPts val="0"/>
              </a:spcAft>
              <a:defRPr/>
            </a:pPr>
            <a:r>
              <a:rPr lang="en-US" sz="4000" dirty="0" smtClean="0"/>
              <a:t>4.2: P2P DoS Attacks</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9"/>
          <p:cNvSpPr>
            <a:spLocks noGrp="1"/>
          </p:cNvSpPr>
          <p:nvPr>
            <p:ph idx="1"/>
          </p:nvPr>
        </p:nvSpPr>
        <p:spPr>
          <a:xfrm>
            <a:off x="457200" y="1371600"/>
            <a:ext cx="8534400" cy="4800600"/>
          </a:xfrm>
        </p:spPr>
        <p:txBody>
          <a:bodyPr/>
          <a:lstStyle/>
          <a:p>
            <a:pPr eaLnBrk="1" hangingPunct="1">
              <a:spcBef>
                <a:spcPts val="1200"/>
              </a:spcBef>
            </a:pPr>
            <a:r>
              <a:rPr lang="en-US" sz="2400" dirty="0" smtClean="0"/>
              <a:t>Describe the goals of creating secure networks.</a:t>
            </a:r>
          </a:p>
          <a:p>
            <a:pPr eaLnBrk="1" hangingPunct="1">
              <a:spcBef>
                <a:spcPts val="1200"/>
              </a:spcBef>
            </a:pPr>
            <a:r>
              <a:rPr lang="en-US" sz="2400" dirty="0" smtClean="0"/>
              <a:t>Explain how denial-of-service (DoS) attacks work.</a:t>
            </a:r>
          </a:p>
          <a:p>
            <a:pPr eaLnBrk="1" hangingPunct="1">
              <a:spcBef>
                <a:spcPts val="1200"/>
              </a:spcBef>
            </a:pPr>
            <a:r>
              <a:rPr lang="en-US" sz="2400" dirty="0" smtClean="0"/>
              <a:t>Explain how ARP poisoning works.</a:t>
            </a:r>
          </a:p>
          <a:p>
            <a:pPr eaLnBrk="1" hangingPunct="1">
              <a:spcBef>
                <a:spcPts val="1200"/>
              </a:spcBef>
            </a:pPr>
            <a:r>
              <a:rPr lang="en-US" sz="2400" dirty="0" smtClean="0"/>
              <a:t>Know why access controls are important for networks.</a:t>
            </a:r>
          </a:p>
          <a:p>
            <a:pPr eaLnBrk="1" hangingPunct="1">
              <a:spcBef>
                <a:spcPts val="1200"/>
              </a:spcBef>
            </a:pPr>
            <a:r>
              <a:rPr lang="en-US" sz="2400" dirty="0" smtClean="0"/>
              <a:t>Explain how to secure Ethernet networks.</a:t>
            </a:r>
          </a:p>
          <a:p>
            <a:pPr eaLnBrk="1" hangingPunct="1">
              <a:spcBef>
                <a:spcPts val="1200"/>
              </a:spcBef>
            </a:pPr>
            <a:r>
              <a:rPr lang="en-US" sz="2400" dirty="0" smtClean="0"/>
              <a:t>Describe wireless (WLAN) security standards.</a:t>
            </a:r>
          </a:p>
          <a:p>
            <a:pPr eaLnBrk="1" hangingPunct="1">
              <a:spcBef>
                <a:spcPts val="1200"/>
              </a:spcBef>
            </a:pPr>
            <a:r>
              <a:rPr lang="en-US" sz="2400" dirty="0" smtClean="0"/>
              <a:t>Describe potential attacks against wireless networks.</a:t>
            </a:r>
            <a:endParaRPr lang="en-US" sz="2200" dirty="0" smtClean="0"/>
          </a:p>
        </p:txBody>
      </p:sp>
      <p:sp>
        <p:nvSpPr>
          <p:cNvPr id="8" name="Title 7"/>
          <p:cNvSpPr>
            <a:spLocks noGrp="1"/>
          </p:cNvSpPr>
          <p:nvPr>
            <p:ph type="title"/>
          </p:nvPr>
        </p:nvSpPr>
        <p:spPr>
          <a:xfrm>
            <a:off x="457200" y="274638"/>
            <a:ext cx="8229600" cy="868362"/>
          </a:xfrm>
        </p:spPr>
        <p:txBody>
          <a:bodyPr/>
          <a:lstStyle/>
          <a:p>
            <a:pPr eaLnBrk="1" hangingPunct="1">
              <a:defRPr/>
            </a:pPr>
            <a:r>
              <a:rPr lang="en-US" dirty="0" smtClean="0"/>
              <a:t>Learning Objectives</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400"/>
            <a:ext cx="8229600" cy="868362"/>
          </a:xfrm>
        </p:spPr>
        <p:txBody>
          <a:bodyPr>
            <a:normAutofit fontScale="90000"/>
          </a:bodyPr>
          <a:lstStyle/>
          <a:p>
            <a:pPr eaLnBrk="1" fontAlgn="auto" hangingPunct="1">
              <a:spcAft>
                <a:spcPts val="0"/>
              </a:spcAft>
              <a:defRPr/>
            </a:pPr>
            <a:r>
              <a:rPr lang="en-US" dirty="0" smtClean="0"/>
              <a:t>4.2: Peer-to-Peer Redirect Attack</a:t>
            </a:r>
            <a:endParaRPr lang="en-US" dirty="0"/>
          </a:p>
        </p:txBody>
      </p:sp>
      <p:pic>
        <p:nvPicPr>
          <p:cNvPr id="3277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l="15427" t="8054" r="10522" b="4698"/>
          <a:stretch>
            <a:fillRect/>
          </a:stretch>
        </p:blipFill>
        <p:spPr bwMode="auto">
          <a:xfrm>
            <a:off x="1066800" y="914400"/>
            <a:ext cx="6804025" cy="526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1"/>
          <p:cNvSpPr>
            <a:spLocks noGrp="1"/>
          </p:cNvSpPr>
          <p:nvPr>
            <p:ph idx="1"/>
          </p:nvPr>
        </p:nvSpPr>
        <p:spPr>
          <a:xfrm>
            <a:off x="457200" y="1600200"/>
            <a:ext cx="8458200" cy="4406900"/>
          </a:xfrm>
        </p:spPr>
        <p:txBody>
          <a:bodyPr/>
          <a:lstStyle/>
          <a:p>
            <a:r>
              <a:rPr lang="en-US" b="1" dirty="0" smtClean="0"/>
              <a:t>Reflected DoS attack</a:t>
            </a:r>
          </a:p>
          <a:p>
            <a:pPr lvl="1"/>
            <a:r>
              <a:rPr lang="en-US" dirty="0" smtClean="0"/>
              <a:t>Responses from legitimate services flood a victim</a:t>
            </a:r>
          </a:p>
          <a:p>
            <a:pPr lvl="1"/>
            <a:r>
              <a:rPr lang="en-US" dirty="0" smtClean="0"/>
              <a:t>The attacker sends </a:t>
            </a:r>
            <a:r>
              <a:rPr lang="en-US" i="1" dirty="0" smtClean="0"/>
              <a:t>spoofed</a:t>
            </a:r>
            <a:r>
              <a:rPr lang="en-US" dirty="0" smtClean="0"/>
              <a:t> requests to existing legitimate servers (Step 1)</a:t>
            </a:r>
          </a:p>
          <a:p>
            <a:pPr lvl="1"/>
            <a:r>
              <a:rPr lang="en-US" dirty="0" smtClean="0"/>
              <a:t>Servers then send all responses to the victim (Step 2)</a:t>
            </a:r>
          </a:p>
          <a:p>
            <a:pPr lvl="1"/>
            <a:r>
              <a:rPr lang="en-US" dirty="0" smtClean="0"/>
              <a:t>There is no redirection of traffic</a:t>
            </a:r>
          </a:p>
        </p:txBody>
      </p:sp>
      <p:sp>
        <p:nvSpPr>
          <p:cNvPr id="5" name="Title 4"/>
          <p:cNvSpPr>
            <a:spLocks noGrp="1"/>
          </p:cNvSpPr>
          <p:nvPr>
            <p:ph type="title"/>
          </p:nvPr>
        </p:nvSpPr>
        <p:spPr/>
        <p:txBody>
          <a:bodyPr/>
          <a:lstStyle/>
          <a:p>
            <a:pPr eaLnBrk="1" fontAlgn="auto" hangingPunct="1">
              <a:spcAft>
                <a:spcPts val="0"/>
              </a:spcAft>
              <a:defRPr/>
            </a:pPr>
            <a:r>
              <a:rPr lang="en-US" sz="4000" dirty="0" smtClean="0"/>
              <a:t>4.2: Reflected DoS Attacks</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400"/>
            <a:ext cx="8229600" cy="868362"/>
          </a:xfrm>
        </p:spPr>
        <p:txBody>
          <a:bodyPr/>
          <a:lstStyle/>
          <a:p>
            <a:pPr eaLnBrk="1" fontAlgn="auto" hangingPunct="1">
              <a:spcAft>
                <a:spcPts val="0"/>
              </a:spcAft>
              <a:defRPr/>
            </a:pPr>
            <a:r>
              <a:rPr lang="en-US" dirty="0" smtClean="0"/>
              <a:t>4.2: Reflected DRDoS Attack</a:t>
            </a:r>
            <a:endParaRPr lang="en-US" dirty="0"/>
          </a:p>
        </p:txBody>
      </p:sp>
      <p:pic>
        <p:nvPicPr>
          <p:cNvPr id="34821"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l="15427" t="14349" r="12727" b="11749"/>
          <a:stretch>
            <a:fillRect/>
          </a:stretch>
        </p:blipFill>
        <p:spPr bwMode="auto">
          <a:xfrm>
            <a:off x="666750" y="1192213"/>
            <a:ext cx="7639050" cy="482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1"/>
          <p:cNvSpPr>
            <a:spLocks noGrp="1"/>
          </p:cNvSpPr>
          <p:nvPr>
            <p:ph idx="1"/>
          </p:nvPr>
        </p:nvSpPr>
        <p:spPr>
          <a:xfrm>
            <a:off x="457200" y="1600200"/>
            <a:ext cx="8458200" cy="4406900"/>
          </a:xfrm>
        </p:spPr>
        <p:txBody>
          <a:bodyPr/>
          <a:lstStyle/>
          <a:p>
            <a:r>
              <a:rPr lang="en-US" smtClean="0"/>
              <a:t>Smurf Flood</a:t>
            </a:r>
          </a:p>
          <a:p>
            <a:pPr lvl="1"/>
            <a:r>
              <a:rPr lang="en-US" smtClean="0"/>
              <a:t>The attacker sends a </a:t>
            </a:r>
            <a:r>
              <a:rPr lang="en-US" i="1" smtClean="0"/>
              <a:t>spoofed</a:t>
            </a:r>
            <a:r>
              <a:rPr lang="en-US" smtClean="0"/>
              <a:t> ICMP echo request to an </a:t>
            </a:r>
            <a:r>
              <a:rPr lang="en-US" i="1" smtClean="0"/>
              <a:t>incorrectly</a:t>
            </a:r>
            <a:r>
              <a:rPr lang="en-US" smtClean="0"/>
              <a:t> configured network device (router)</a:t>
            </a:r>
          </a:p>
          <a:p>
            <a:pPr lvl="1"/>
            <a:r>
              <a:rPr lang="en-US" smtClean="0"/>
              <a:t>Broadcasting enabled to all internal hosts</a:t>
            </a:r>
          </a:p>
          <a:p>
            <a:pPr lvl="1"/>
            <a:r>
              <a:rPr lang="en-US" smtClean="0"/>
              <a:t>The network device forwards the echo request to </a:t>
            </a:r>
            <a:r>
              <a:rPr lang="en-US" i="1" smtClean="0"/>
              <a:t>all </a:t>
            </a:r>
            <a:r>
              <a:rPr lang="en-US" smtClean="0"/>
              <a:t>internal hosts (multiplier effect)</a:t>
            </a:r>
          </a:p>
        </p:txBody>
      </p:sp>
      <p:sp>
        <p:nvSpPr>
          <p:cNvPr id="5" name="Title 4"/>
          <p:cNvSpPr>
            <a:spLocks noGrp="1"/>
          </p:cNvSpPr>
          <p:nvPr>
            <p:ph type="title"/>
          </p:nvPr>
        </p:nvSpPr>
        <p:spPr/>
        <p:txBody>
          <a:bodyPr/>
          <a:lstStyle/>
          <a:p>
            <a:pPr eaLnBrk="1" fontAlgn="auto" hangingPunct="1">
              <a:spcAft>
                <a:spcPts val="0"/>
              </a:spcAft>
              <a:defRPr/>
            </a:pPr>
            <a:r>
              <a:rPr lang="en-US" sz="4000" dirty="0" smtClean="0"/>
              <a:t>4.2: Reflected DoS Attacks</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400"/>
            <a:ext cx="8229600" cy="868362"/>
          </a:xfrm>
        </p:spPr>
        <p:txBody>
          <a:bodyPr/>
          <a:lstStyle/>
          <a:p>
            <a:pPr eaLnBrk="1" fontAlgn="auto" hangingPunct="1">
              <a:spcAft>
                <a:spcPts val="0"/>
              </a:spcAft>
              <a:defRPr/>
            </a:pPr>
            <a:r>
              <a:rPr lang="en-US" dirty="0" smtClean="0"/>
              <a:t>4.2: Smurf Flood</a:t>
            </a:r>
            <a:endParaRPr lang="en-US" dirty="0"/>
          </a:p>
        </p:txBody>
      </p:sp>
      <p:pic>
        <p:nvPicPr>
          <p:cNvPr id="36869"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l="16750" t="8282" r="10963" b="4745"/>
          <a:stretch>
            <a:fillRect/>
          </a:stretch>
        </p:blipFill>
        <p:spPr bwMode="auto">
          <a:xfrm>
            <a:off x="1371600" y="914400"/>
            <a:ext cx="6843713"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1"/>
          <p:cNvSpPr>
            <a:spLocks noGrp="1"/>
          </p:cNvSpPr>
          <p:nvPr>
            <p:ph idx="1"/>
          </p:nvPr>
        </p:nvSpPr>
        <p:spPr>
          <a:xfrm>
            <a:off x="457200" y="1524000"/>
            <a:ext cx="8458200" cy="4787900"/>
          </a:xfrm>
        </p:spPr>
        <p:txBody>
          <a:bodyPr/>
          <a:lstStyle/>
          <a:p>
            <a:pPr eaLnBrk="1" hangingPunct="1"/>
            <a:r>
              <a:rPr lang="en-US" dirty="0" smtClean="0"/>
              <a:t>Black holing</a:t>
            </a:r>
          </a:p>
          <a:p>
            <a:pPr lvl="1" eaLnBrk="1" hangingPunct="1"/>
            <a:r>
              <a:rPr lang="en-US" dirty="0" smtClean="0"/>
              <a:t>Drop all IP packets from an attacker</a:t>
            </a:r>
          </a:p>
          <a:p>
            <a:pPr lvl="1"/>
            <a:r>
              <a:rPr lang="en-US" sz="2400" dirty="0" smtClean="0"/>
              <a:t>Not a good long-term strategy because attackers can quickly change source IP addresses</a:t>
            </a:r>
          </a:p>
          <a:p>
            <a:pPr lvl="1"/>
            <a:r>
              <a:rPr lang="en-US" sz="2400" dirty="0" smtClean="0"/>
              <a:t>An attacker may knowingly try to get a trusted corporate partner black holed</a:t>
            </a:r>
            <a:endParaRPr lang="en-US" dirty="0" smtClean="0"/>
          </a:p>
        </p:txBody>
      </p:sp>
      <p:sp>
        <p:nvSpPr>
          <p:cNvPr id="5" name="Title 4"/>
          <p:cNvSpPr>
            <a:spLocks noGrp="1"/>
          </p:cNvSpPr>
          <p:nvPr>
            <p:ph type="title"/>
          </p:nvPr>
        </p:nvSpPr>
        <p:spPr>
          <a:xfrm>
            <a:off x="457200" y="274638"/>
            <a:ext cx="8229600" cy="868362"/>
          </a:xfrm>
        </p:spPr>
        <p:txBody>
          <a:bodyPr>
            <a:normAutofit fontScale="90000"/>
          </a:bodyPr>
          <a:lstStyle/>
          <a:p>
            <a:pPr eaLnBrk="1" fontAlgn="auto" hangingPunct="1">
              <a:spcAft>
                <a:spcPts val="0"/>
              </a:spcAft>
              <a:defRPr/>
            </a:pPr>
            <a:r>
              <a:rPr lang="en-US" dirty="0" smtClean="0"/>
              <a:t>4.2: Defending Against DoS Attacks</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1"/>
          <p:cNvSpPr>
            <a:spLocks noGrp="1"/>
          </p:cNvSpPr>
          <p:nvPr>
            <p:ph idx="1"/>
          </p:nvPr>
        </p:nvSpPr>
        <p:spPr>
          <a:xfrm>
            <a:off x="457200" y="1219200"/>
            <a:ext cx="8534400" cy="4787900"/>
          </a:xfrm>
        </p:spPr>
        <p:txBody>
          <a:bodyPr/>
          <a:lstStyle/>
          <a:p>
            <a:pPr eaLnBrk="1" hangingPunct="1"/>
            <a:r>
              <a:rPr lang="en-US" dirty="0" smtClean="0"/>
              <a:t>Validating the handshake</a:t>
            </a:r>
          </a:p>
          <a:p>
            <a:pPr lvl="1"/>
            <a:r>
              <a:rPr lang="en-US" dirty="0" smtClean="0"/>
              <a:t>Whenever a SYN segment arrives, the firewall itself sends back a SYN/ACK segment, without passing the SYN segment on to the target server (false opening)</a:t>
            </a:r>
          </a:p>
          <a:p>
            <a:pPr lvl="1"/>
            <a:r>
              <a:rPr lang="en-US" dirty="0" smtClean="0"/>
              <a:t>When the firewall gets a legitimate ACK back, the firewall sends the original SYN segment on to the intended server</a:t>
            </a:r>
          </a:p>
          <a:p>
            <a:pPr eaLnBrk="1" hangingPunct="1"/>
            <a:r>
              <a:rPr lang="en-US" dirty="0" smtClean="0"/>
              <a:t>Rate limiting</a:t>
            </a:r>
          </a:p>
          <a:p>
            <a:pPr lvl="1"/>
            <a:r>
              <a:rPr lang="en-US" dirty="0" smtClean="0"/>
              <a:t>Used to reduce a certain type of traffic to a reasonable amount</a:t>
            </a:r>
          </a:p>
          <a:p>
            <a:pPr lvl="1"/>
            <a:r>
              <a:rPr lang="en-US" dirty="0" smtClean="0"/>
              <a:t>Can frustrate attackers and legitimate users</a:t>
            </a:r>
          </a:p>
        </p:txBody>
      </p:sp>
      <p:sp>
        <p:nvSpPr>
          <p:cNvPr id="5" name="Title 4"/>
          <p:cNvSpPr>
            <a:spLocks noGrp="1"/>
          </p:cNvSpPr>
          <p:nvPr>
            <p:ph type="title"/>
          </p:nvPr>
        </p:nvSpPr>
        <p:spPr>
          <a:xfrm>
            <a:off x="457200" y="274638"/>
            <a:ext cx="8229600" cy="868362"/>
          </a:xfrm>
        </p:spPr>
        <p:txBody>
          <a:bodyPr>
            <a:normAutofit fontScale="90000"/>
          </a:bodyPr>
          <a:lstStyle/>
          <a:p>
            <a:pPr eaLnBrk="1" fontAlgn="auto" hangingPunct="1">
              <a:spcAft>
                <a:spcPts val="0"/>
              </a:spcAft>
              <a:defRPr/>
            </a:pPr>
            <a:r>
              <a:rPr lang="en-US" dirty="0" smtClean="0"/>
              <a:t>4.2: Defending Against DoS Attacks</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400"/>
            <a:ext cx="8229600" cy="868362"/>
          </a:xfrm>
        </p:spPr>
        <p:txBody>
          <a:bodyPr/>
          <a:lstStyle/>
          <a:p>
            <a:pPr eaLnBrk="1" fontAlgn="auto" hangingPunct="1">
              <a:spcAft>
                <a:spcPts val="0"/>
              </a:spcAft>
              <a:defRPr/>
            </a:pPr>
            <a:r>
              <a:rPr lang="en-US" dirty="0" smtClean="0"/>
              <a:t>4.2: Stopping DoS Attacks</a:t>
            </a:r>
            <a:endParaRPr lang="en-US" dirty="0"/>
          </a:p>
        </p:txBody>
      </p:sp>
      <p:pic>
        <p:nvPicPr>
          <p:cNvPr id="39941"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1066800"/>
            <a:ext cx="7877175"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Denial-of-Service (DoS) Attacks</a:t>
            </a:r>
          </a:p>
        </p:txBody>
      </p:sp>
      <p:sp>
        <p:nvSpPr>
          <p:cNvPr id="7" name="Subtitle 2"/>
          <p:cNvSpPr txBox="1">
            <a:spLocks/>
          </p:cNvSpPr>
          <p:nvPr/>
        </p:nvSpPr>
        <p:spPr>
          <a:xfrm>
            <a:off x="539750" y="21336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4.3  ARP Poisoning</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Access Control for Networks</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Ethernet Security</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Wireless Security</a:t>
            </a:r>
          </a:p>
        </p:txBody>
      </p:sp>
      <p:sp>
        <p:nvSpPr>
          <p:cNvPr id="11"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Content Placeholder 1"/>
          <p:cNvSpPr>
            <a:spLocks noGrp="1"/>
          </p:cNvSpPr>
          <p:nvPr>
            <p:ph idx="1"/>
          </p:nvPr>
        </p:nvSpPr>
        <p:spPr/>
        <p:txBody>
          <a:bodyPr/>
          <a:lstStyle/>
          <a:p>
            <a:pPr eaLnBrk="1" hangingPunct="1"/>
            <a:r>
              <a:rPr lang="en-US" dirty="0" smtClean="0"/>
              <a:t>ARP Poisoning</a:t>
            </a:r>
          </a:p>
          <a:p>
            <a:pPr lvl="1"/>
            <a:r>
              <a:rPr lang="en-US" sz="2400" dirty="0" smtClean="0"/>
              <a:t>Network attack that manipulates host ARP tables to reroute local-area network (LAN) traffic</a:t>
            </a:r>
          </a:p>
          <a:p>
            <a:pPr lvl="1"/>
            <a:r>
              <a:rPr lang="en-US" sz="2400" dirty="0" smtClean="0"/>
              <a:t>Possible man-in-the-middle attack</a:t>
            </a:r>
          </a:p>
          <a:p>
            <a:pPr lvl="1"/>
            <a:r>
              <a:rPr lang="en-US" sz="2400" dirty="0" smtClean="0"/>
              <a:t>Requires an attacker to have a computer on the local network</a:t>
            </a:r>
          </a:p>
          <a:p>
            <a:pPr lvl="1"/>
            <a:r>
              <a:rPr lang="en-US" sz="2400" dirty="0" smtClean="0"/>
              <a:t>An attack on both the </a:t>
            </a:r>
            <a:r>
              <a:rPr lang="en-US" sz="2400" i="1" dirty="0" smtClean="0"/>
              <a:t>functionality</a:t>
            </a:r>
            <a:r>
              <a:rPr lang="en-US" sz="2400" dirty="0" smtClean="0"/>
              <a:t> and </a:t>
            </a:r>
            <a:r>
              <a:rPr lang="en-US" sz="2400" i="1" dirty="0" smtClean="0"/>
              <a:t>confidentiality</a:t>
            </a:r>
            <a:r>
              <a:rPr lang="en-US" sz="2400" dirty="0" smtClean="0"/>
              <a:t> of a network</a:t>
            </a:r>
          </a:p>
        </p:txBody>
      </p:sp>
      <p:sp>
        <p:nvSpPr>
          <p:cNvPr id="5" name="Title 4"/>
          <p:cNvSpPr>
            <a:spLocks noGrp="1"/>
          </p:cNvSpPr>
          <p:nvPr>
            <p:ph type="title"/>
          </p:nvPr>
        </p:nvSpPr>
        <p:spPr/>
        <p:txBody>
          <a:bodyPr/>
          <a:lstStyle/>
          <a:p>
            <a:pPr eaLnBrk="1" fontAlgn="auto" hangingPunct="1">
              <a:spcAft>
                <a:spcPts val="0"/>
              </a:spcAft>
              <a:defRPr/>
            </a:pPr>
            <a:r>
              <a:rPr lang="en-US" dirty="0" smtClean="0"/>
              <a:t>4.3: ARP Poisoning</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l="3333" t="10001" r="13333" b="3078"/>
          <a:stretch>
            <a:fillRect/>
          </a:stretch>
        </p:blipFill>
        <p:spPr bwMode="auto">
          <a:xfrm>
            <a:off x="304800" y="914400"/>
            <a:ext cx="8534400" cy="482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a:xfrm>
            <a:off x="2514600" y="4127500"/>
            <a:ext cx="1079500" cy="13414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5"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3</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1"/>
          <p:cNvSpPr>
            <a:spLocks noGrp="1"/>
          </p:cNvSpPr>
          <p:nvPr>
            <p:ph idx="1"/>
          </p:nvPr>
        </p:nvSpPr>
        <p:spPr/>
        <p:txBody>
          <a:bodyPr/>
          <a:lstStyle/>
          <a:p>
            <a:r>
              <a:rPr lang="en-US" b="1" dirty="0" smtClean="0"/>
              <a:t>Address Resolution Protocol (ARP) </a:t>
            </a:r>
          </a:p>
          <a:p>
            <a:pPr lvl="1"/>
            <a:r>
              <a:rPr lang="en-US" dirty="0" smtClean="0"/>
              <a:t>Used to resolve 32-bit IP addresses (e.g., 55.91.56.21) into 48-bit local MAC addresses (e.g., 01-1C-23-0E-1D-41)</a:t>
            </a:r>
          </a:p>
          <a:p>
            <a:pPr lvl="1"/>
            <a:r>
              <a:rPr lang="en-US" dirty="0" smtClean="0"/>
              <a:t>ARP tables store resolved addresses (below)</a:t>
            </a:r>
          </a:p>
        </p:txBody>
      </p:sp>
      <p:sp>
        <p:nvSpPr>
          <p:cNvPr id="5" name="Title 4"/>
          <p:cNvSpPr>
            <a:spLocks noGrp="1"/>
          </p:cNvSpPr>
          <p:nvPr>
            <p:ph type="title"/>
          </p:nvPr>
        </p:nvSpPr>
        <p:spPr/>
        <p:txBody>
          <a:bodyPr/>
          <a:lstStyle/>
          <a:p>
            <a:pPr eaLnBrk="1" fontAlgn="auto" hangingPunct="1">
              <a:spcAft>
                <a:spcPts val="0"/>
              </a:spcAft>
              <a:defRPr/>
            </a:pPr>
            <a:r>
              <a:rPr lang="en-US" dirty="0" smtClean="0"/>
              <a:t>4.3: ARP Poisoning</a:t>
            </a:r>
            <a:endParaRPr lang="en-US" dirty="0"/>
          </a:p>
        </p:txBody>
      </p:sp>
      <p:pic>
        <p:nvPicPr>
          <p:cNvPr id="4301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24000" y="3808413"/>
            <a:ext cx="5791200" cy="2408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30</a:t>
            </a:fld>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4.3: Normal ARP Operation</a:t>
            </a:r>
            <a:endParaRPr lang="en-US" dirty="0"/>
          </a:p>
        </p:txBody>
      </p:sp>
      <p:pic>
        <p:nvPicPr>
          <p:cNvPr id="44037"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1295400"/>
            <a:ext cx="8077200" cy="446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1"/>
          <p:cNvSpPr>
            <a:spLocks noGrp="1"/>
          </p:cNvSpPr>
          <p:nvPr>
            <p:ph idx="1"/>
          </p:nvPr>
        </p:nvSpPr>
        <p:spPr>
          <a:xfrm>
            <a:off x="457200" y="1481138"/>
            <a:ext cx="8458200" cy="4525962"/>
          </a:xfrm>
        </p:spPr>
        <p:txBody>
          <a:bodyPr/>
          <a:lstStyle/>
          <a:p>
            <a:r>
              <a:rPr lang="en-US" smtClean="0"/>
              <a:t>The problem: ARP requests and replies do NOT require authentication or verification</a:t>
            </a:r>
          </a:p>
          <a:p>
            <a:pPr lvl="1"/>
            <a:r>
              <a:rPr lang="en-US" smtClean="0"/>
              <a:t>All hosts trust all ARP replies</a:t>
            </a:r>
          </a:p>
          <a:p>
            <a:pPr lvl="1"/>
            <a:r>
              <a:rPr lang="en-US" smtClean="0"/>
              <a:t>ARP spoofing uses false ARP replies to map any IP address to any MAC address</a:t>
            </a:r>
          </a:p>
          <a:p>
            <a:pPr lvl="1"/>
            <a:r>
              <a:rPr lang="en-US" smtClean="0"/>
              <a:t>An attacker can manipulate ARP tables on all LAN hosts</a:t>
            </a:r>
          </a:p>
          <a:p>
            <a:pPr lvl="1"/>
            <a:r>
              <a:rPr lang="en-US" smtClean="0"/>
              <a:t>The attacker must send a continuous stream of unsolicited ARP replies</a:t>
            </a:r>
          </a:p>
        </p:txBody>
      </p:sp>
      <p:sp>
        <p:nvSpPr>
          <p:cNvPr id="5" name="Title 4"/>
          <p:cNvSpPr>
            <a:spLocks noGrp="1"/>
          </p:cNvSpPr>
          <p:nvPr>
            <p:ph type="title"/>
          </p:nvPr>
        </p:nvSpPr>
        <p:spPr/>
        <p:txBody>
          <a:bodyPr/>
          <a:lstStyle/>
          <a:p>
            <a:pPr eaLnBrk="1" fontAlgn="auto" hangingPunct="1">
              <a:spcAft>
                <a:spcPts val="0"/>
              </a:spcAft>
              <a:defRPr/>
            </a:pPr>
            <a:r>
              <a:rPr lang="en-US" dirty="0" smtClean="0"/>
              <a:t>4.3: ARP Poisoning</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4.3: ARP Poisoning</a:t>
            </a:r>
          </a:p>
        </p:txBody>
      </p:sp>
      <p:pic>
        <p:nvPicPr>
          <p:cNvPr id="1026"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838199" y="1199108"/>
            <a:ext cx="7870877" cy="49730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33</a:t>
            </a:fld>
            <a:endParaRPr lang="en-US" dirty="0"/>
          </a:p>
        </p:txBody>
      </p:sp>
    </p:spTree>
    <p:extLst>
      <p:ext uri="{BB962C8B-B14F-4D97-AF65-F5344CB8AC3E}">
        <p14:creationId xmlns:p14="http://schemas.microsoft.com/office/powerpoint/2010/main" val="1652978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1"/>
          <p:cNvSpPr>
            <a:spLocks noGrp="1"/>
          </p:cNvSpPr>
          <p:nvPr>
            <p:ph idx="1"/>
          </p:nvPr>
        </p:nvSpPr>
        <p:spPr>
          <a:xfrm>
            <a:off x="457200" y="1143000"/>
            <a:ext cx="8229600" cy="4864100"/>
          </a:xfrm>
        </p:spPr>
        <p:txBody>
          <a:bodyPr/>
          <a:lstStyle/>
          <a:p>
            <a:pPr eaLnBrk="1" hangingPunct="1"/>
            <a:r>
              <a:rPr lang="en-US" dirty="0" smtClean="0"/>
              <a:t>ARP DoS Attack</a:t>
            </a:r>
          </a:p>
          <a:p>
            <a:pPr lvl="1"/>
            <a:r>
              <a:rPr lang="en-US" dirty="0" smtClean="0"/>
              <a:t>Attacker sends all internal hosts a continuous stream of unsolicited spoofed ARP replies saying the gateway (10.0.0.4) is at E5-E5-E5-E5-E5-E5 (Step 1)</a:t>
            </a:r>
          </a:p>
          <a:p>
            <a:pPr lvl="1"/>
            <a:r>
              <a:rPr lang="en-US" dirty="0" smtClean="0"/>
              <a:t>Hosts record the gateway’s IP address and nonexistent MAC address (Step 2)</a:t>
            </a:r>
          </a:p>
          <a:p>
            <a:pPr lvl="1"/>
            <a:r>
              <a:rPr lang="en-US" dirty="0" smtClean="0"/>
              <a:t>The switch receives packets from internal hosts addressed to E5-E5-E5-E5-E5-E5 but cannot deliver them because the host does not exist</a:t>
            </a:r>
          </a:p>
          <a:p>
            <a:pPr lvl="1"/>
            <a:r>
              <a:rPr lang="en-US" dirty="0" smtClean="0"/>
              <a:t>Packets addressed to E5-E5-E5-E5-E5-E5 are dropped</a:t>
            </a:r>
          </a:p>
        </p:txBody>
      </p:sp>
      <p:sp>
        <p:nvSpPr>
          <p:cNvPr id="5" name="Title 4"/>
          <p:cNvSpPr>
            <a:spLocks noGrp="1"/>
          </p:cNvSpPr>
          <p:nvPr>
            <p:ph type="title"/>
          </p:nvPr>
        </p:nvSpPr>
        <p:spPr>
          <a:xfrm>
            <a:off x="457200" y="274638"/>
            <a:ext cx="8229600" cy="792162"/>
          </a:xfrm>
        </p:spPr>
        <p:txBody>
          <a:bodyPr/>
          <a:lstStyle/>
          <a:p>
            <a:pPr eaLnBrk="1" fontAlgn="auto" hangingPunct="1">
              <a:spcAft>
                <a:spcPts val="0"/>
              </a:spcAft>
              <a:defRPr/>
            </a:pPr>
            <a:r>
              <a:rPr lang="en-US" dirty="0" smtClean="0"/>
              <a:t>4.3: ARP Poisoning</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4.3: ARP DoS Attack</a:t>
            </a:r>
            <a:endParaRPr lang="en-US" dirty="0"/>
          </a:p>
        </p:txBody>
      </p:sp>
      <p:pic>
        <p:nvPicPr>
          <p:cNvPr id="4813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599" y="1219200"/>
            <a:ext cx="8285967"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1"/>
          <p:cNvSpPr>
            <a:spLocks noGrp="1"/>
          </p:cNvSpPr>
          <p:nvPr>
            <p:ph idx="1"/>
          </p:nvPr>
        </p:nvSpPr>
        <p:spPr/>
        <p:txBody>
          <a:bodyPr/>
          <a:lstStyle/>
          <a:p>
            <a:pPr eaLnBrk="1" hangingPunct="1"/>
            <a:r>
              <a:rPr lang="en-US" dirty="0" smtClean="0"/>
              <a:t>Preventing ARP Poisoning</a:t>
            </a:r>
          </a:p>
          <a:p>
            <a:pPr lvl="1" eaLnBrk="1" hangingPunct="1"/>
            <a:r>
              <a:rPr lang="en-US" sz="2400" dirty="0" smtClean="0"/>
              <a:t>Static ARP tables are manually set</a:t>
            </a:r>
          </a:p>
          <a:p>
            <a:pPr lvl="2"/>
            <a:r>
              <a:rPr lang="en-US" dirty="0" smtClean="0"/>
              <a:t>Most organizations are too large, change too quickly, and lack the experience to effectively manage static IP and ARP tables</a:t>
            </a:r>
          </a:p>
          <a:p>
            <a:pPr lvl="1" eaLnBrk="1" hangingPunct="1"/>
            <a:r>
              <a:rPr lang="en-US" sz="2400" dirty="0" smtClean="0"/>
              <a:t>Limit Local Access</a:t>
            </a:r>
          </a:p>
          <a:p>
            <a:pPr lvl="2" eaLnBrk="1" hangingPunct="1"/>
            <a:r>
              <a:rPr lang="en-US" dirty="0" smtClean="0"/>
              <a:t>Foreign hosts must be kept off the LAN</a:t>
            </a:r>
          </a:p>
        </p:txBody>
      </p:sp>
      <p:sp>
        <p:nvSpPr>
          <p:cNvPr id="5" name="Title 4"/>
          <p:cNvSpPr>
            <a:spLocks noGrp="1"/>
          </p:cNvSpPr>
          <p:nvPr>
            <p:ph type="title"/>
          </p:nvPr>
        </p:nvSpPr>
        <p:spPr/>
        <p:txBody>
          <a:bodyPr/>
          <a:lstStyle/>
          <a:p>
            <a:pPr eaLnBrk="1" fontAlgn="auto" hangingPunct="1">
              <a:spcAft>
                <a:spcPts val="0"/>
              </a:spcAft>
              <a:defRPr/>
            </a:pPr>
            <a:r>
              <a:rPr lang="en-US" dirty="0" smtClean="0"/>
              <a:t>4.3: ARP Poisoning</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5"/>
          <p:cNvSpPr>
            <a:spLocks noGrp="1"/>
          </p:cNvSpPr>
          <p:nvPr>
            <p:ph idx="1"/>
          </p:nvPr>
        </p:nvSpPr>
        <p:spPr/>
        <p:txBody>
          <a:bodyPr/>
          <a:lstStyle/>
          <a:p>
            <a:r>
              <a:rPr lang="en-US" b="1" dirty="0" smtClean="0"/>
              <a:t>Stateless Address Auto Configuration (SLAAC) attack </a:t>
            </a:r>
          </a:p>
          <a:p>
            <a:pPr lvl="1"/>
            <a:r>
              <a:rPr lang="en-US" dirty="0" smtClean="0"/>
              <a:t>An attack on the </a:t>
            </a:r>
            <a:r>
              <a:rPr lang="en-US" i="1" dirty="0" smtClean="0"/>
              <a:t>functionality </a:t>
            </a:r>
            <a:r>
              <a:rPr lang="en-US" dirty="0" smtClean="0"/>
              <a:t>and </a:t>
            </a:r>
            <a:r>
              <a:rPr lang="en-US" i="1" dirty="0" smtClean="0"/>
              <a:t>confidentiality of a network</a:t>
            </a:r>
          </a:p>
          <a:p>
            <a:pPr lvl="1"/>
            <a:r>
              <a:rPr lang="en-US" dirty="0" smtClean="0"/>
              <a:t>This attack occurs when a rogue IPv6 router is introduced to an IPv4 network</a:t>
            </a:r>
          </a:p>
          <a:p>
            <a:pPr lvl="1"/>
            <a:r>
              <a:rPr lang="en-US" dirty="0" smtClean="0"/>
              <a:t>All traffic is automatically rerouted through the IPv6 router, creating the potential for a MITM attack</a:t>
            </a:r>
          </a:p>
        </p:txBody>
      </p:sp>
      <p:sp>
        <p:nvSpPr>
          <p:cNvPr id="5" name="Title 4"/>
          <p:cNvSpPr>
            <a:spLocks noGrp="1"/>
          </p:cNvSpPr>
          <p:nvPr>
            <p:ph type="title"/>
          </p:nvPr>
        </p:nvSpPr>
        <p:spPr/>
        <p:txBody>
          <a:bodyPr/>
          <a:lstStyle/>
          <a:p>
            <a:pPr eaLnBrk="1" fontAlgn="auto" hangingPunct="1">
              <a:spcAft>
                <a:spcPts val="0"/>
              </a:spcAft>
              <a:defRPr/>
            </a:pPr>
            <a:r>
              <a:rPr lang="en-US" dirty="0" smtClean="0"/>
              <a:t>4.3: SLAAC Attack</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37</a:t>
            </a:fld>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4.3: Normal IPv4 LAN</a:t>
            </a:r>
            <a:endParaRPr lang="en-US" dirty="0"/>
          </a:p>
        </p:txBody>
      </p:sp>
      <p:pic>
        <p:nvPicPr>
          <p:cNvPr id="5120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14313" y="1676400"/>
            <a:ext cx="8701087"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4.3: SLAAC Attack</a:t>
            </a:r>
            <a:endParaRPr lang="en-US" dirty="0"/>
          </a:p>
        </p:txBody>
      </p:sp>
      <p:pic>
        <p:nvPicPr>
          <p:cNvPr id="52229"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l="7587" t="14571" r="12270" b="10493"/>
          <a:stretch>
            <a:fillRect/>
          </a:stretch>
        </p:blipFill>
        <p:spPr bwMode="auto">
          <a:xfrm>
            <a:off x="990600" y="1295400"/>
            <a:ext cx="7391400" cy="472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39</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1"/>
          <p:cNvSpPr>
            <a:spLocks noGrp="1"/>
          </p:cNvSpPr>
          <p:nvPr>
            <p:ph idx="1"/>
          </p:nvPr>
        </p:nvSpPr>
        <p:spPr/>
        <p:txBody>
          <a:bodyPr/>
          <a:lstStyle/>
          <a:p>
            <a:pPr eaLnBrk="1" hangingPunct="1">
              <a:spcBef>
                <a:spcPts val="1200"/>
              </a:spcBef>
            </a:pPr>
            <a:r>
              <a:rPr lang="en-US" sz="2500" smtClean="0"/>
              <a:t>Chapter 3 looked at how cryptography can protect data being sent across networks</a:t>
            </a:r>
          </a:p>
          <a:p>
            <a:pPr eaLnBrk="1" hangingPunct="1">
              <a:spcBef>
                <a:spcPts val="1200"/>
              </a:spcBef>
            </a:pPr>
            <a:r>
              <a:rPr lang="en-US" sz="2500" smtClean="0"/>
              <a:t>Chapter 4 looks at how networks themselves are attacked</a:t>
            </a:r>
          </a:p>
          <a:p>
            <a:pPr eaLnBrk="1" hangingPunct="1">
              <a:spcBef>
                <a:spcPts val="1200"/>
              </a:spcBef>
            </a:pPr>
            <a:r>
              <a:rPr lang="en-US" sz="2500" smtClean="0"/>
              <a:t>We will look at how attackers can gain unauthorized access to networks</a:t>
            </a:r>
          </a:p>
          <a:p>
            <a:pPr eaLnBrk="1" hangingPunct="1">
              <a:spcBef>
                <a:spcPts val="1200"/>
              </a:spcBef>
            </a:pPr>
            <a:r>
              <a:rPr lang="en-US" sz="2500" smtClean="0"/>
              <a:t>We will also look at how attackers can alter the normal operation of a network</a:t>
            </a:r>
          </a:p>
          <a:p>
            <a:pPr eaLnBrk="1" hangingPunct="1">
              <a:spcBef>
                <a:spcPts val="1200"/>
              </a:spcBef>
            </a:pPr>
            <a:r>
              <a:rPr lang="en-US" sz="2500" smtClean="0"/>
              <a:t>We will look at both wired (LAN) and wireless (WLAN) networks</a:t>
            </a:r>
          </a:p>
        </p:txBody>
      </p:sp>
      <p:sp>
        <p:nvSpPr>
          <p:cNvPr id="5" name="Title 4"/>
          <p:cNvSpPr>
            <a:spLocks noGrp="1"/>
          </p:cNvSpPr>
          <p:nvPr>
            <p:ph type="title"/>
          </p:nvPr>
        </p:nvSpPr>
        <p:spPr/>
        <p:txBody>
          <a:bodyPr/>
          <a:lstStyle/>
          <a:p>
            <a:pPr eaLnBrk="1" fontAlgn="auto" hangingPunct="1">
              <a:spcAft>
                <a:spcPts val="0"/>
              </a:spcAft>
              <a:defRPr/>
            </a:pPr>
            <a:r>
              <a:rPr lang="en-US" dirty="0" smtClean="0"/>
              <a:t>Orientation</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4</a:t>
            </a:fld>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Denial-of-Service (DoS) Attacks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ARP Poisoning</a:t>
            </a:r>
          </a:p>
        </p:txBody>
      </p:sp>
      <p:sp>
        <p:nvSpPr>
          <p:cNvPr id="8" name="Subtitle 2"/>
          <p:cNvSpPr txBox="1">
            <a:spLocks/>
          </p:cNvSpPr>
          <p:nvPr/>
        </p:nvSpPr>
        <p:spPr>
          <a:xfrm>
            <a:off x="539750" y="26670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4.4  Access Control for Networks</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Ethernet Security</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Wireless Security</a:t>
            </a:r>
          </a:p>
        </p:txBody>
      </p:sp>
      <p:sp>
        <p:nvSpPr>
          <p:cNvPr id="11"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792162"/>
          </a:xfrm>
        </p:spPr>
        <p:txBody>
          <a:bodyPr/>
          <a:lstStyle/>
          <a:p>
            <a:pPr eaLnBrk="1" fontAlgn="auto" hangingPunct="1">
              <a:spcAft>
                <a:spcPts val="0"/>
              </a:spcAft>
              <a:defRPr/>
            </a:pPr>
            <a:r>
              <a:rPr lang="en-US" dirty="0" smtClean="0"/>
              <a:t>4.4: Corporate LAN</a:t>
            </a:r>
            <a:endParaRPr lang="en-US" dirty="0"/>
          </a:p>
        </p:txBody>
      </p:sp>
      <p:pic>
        <p:nvPicPr>
          <p:cNvPr id="54277"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3400" y="1143000"/>
            <a:ext cx="7924800" cy="488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41</a:t>
            </a:fld>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Denial-of-Service (DoS) Attacks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ARP Poisoning</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Access Control for Networks</a:t>
            </a:r>
          </a:p>
        </p:txBody>
      </p:sp>
      <p:sp>
        <p:nvSpPr>
          <p:cNvPr id="9" name="Subtitle 2"/>
          <p:cNvSpPr txBox="1">
            <a:spLocks/>
          </p:cNvSpPr>
          <p:nvPr/>
        </p:nvSpPr>
        <p:spPr>
          <a:xfrm>
            <a:off x="539750" y="32004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4.5  Ethernet Security</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Wireless Security</a:t>
            </a:r>
          </a:p>
        </p:txBody>
      </p:sp>
      <p:sp>
        <p:nvSpPr>
          <p:cNvPr id="11"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792162"/>
          </a:xfrm>
        </p:spPr>
        <p:txBody>
          <a:bodyPr/>
          <a:lstStyle/>
          <a:p>
            <a:pPr eaLnBrk="1" fontAlgn="auto" hangingPunct="1">
              <a:spcAft>
                <a:spcPts val="0"/>
              </a:spcAft>
              <a:defRPr/>
            </a:pPr>
            <a:r>
              <a:rPr lang="en-US" dirty="0" smtClean="0"/>
              <a:t>4.5: Ethernet and 802.1X</a:t>
            </a:r>
            <a:endParaRPr lang="en-US" dirty="0"/>
          </a:p>
        </p:txBody>
      </p:sp>
      <p:pic>
        <p:nvPicPr>
          <p:cNvPr id="5632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81000" y="1143000"/>
            <a:ext cx="856618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43</a:t>
            </a:fld>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534400" cy="563562"/>
          </a:xfrm>
        </p:spPr>
        <p:txBody>
          <a:bodyPr/>
          <a:lstStyle/>
          <a:p>
            <a:pPr eaLnBrk="1" fontAlgn="auto" hangingPunct="1">
              <a:spcAft>
                <a:spcPts val="0"/>
              </a:spcAft>
              <a:defRPr/>
            </a:pPr>
            <a:r>
              <a:rPr lang="en-US" sz="2800" dirty="0" smtClean="0"/>
              <a:t>4.5: Extensible Authentication Protocol (EAP)</a:t>
            </a:r>
            <a:endParaRPr lang="en-US" sz="2800" dirty="0"/>
          </a:p>
        </p:txBody>
      </p:sp>
      <p:pic>
        <p:nvPicPr>
          <p:cNvPr id="57349"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76400" y="838200"/>
            <a:ext cx="5715000" cy="567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792162"/>
          </a:xfrm>
        </p:spPr>
        <p:txBody>
          <a:bodyPr>
            <a:normAutofit fontScale="90000"/>
          </a:bodyPr>
          <a:lstStyle/>
          <a:p>
            <a:pPr eaLnBrk="1" fontAlgn="auto" hangingPunct="1">
              <a:spcAft>
                <a:spcPts val="0"/>
              </a:spcAft>
              <a:defRPr/>
            </a:pPr>
            <a:r>
              <a:rPr lang="en-US" dirty="0" smtClean="0"/>
              <a:t>4.5: EAPOL and EAP over RADIUS</a:t>
            </a:r>
            <a:endParaRPr lang="en-US" dirty="0"/>
          </a:p>
        </p:txBody>
      </p:sp>
      <p:pic>
        <p:nvPicPr>
          <p:cNvPr id="5837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3400" y="1524000"/>
            <a:ext cx="7924800" cy="415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sz="3700" dirty="0" smtClean="0"/>
              <a:t>4.5: RADIUS and EAP</a:t>
            </a:r>
          </a:p>
        </p:txBody>
      </p:sp>
      <p:graphicFrame>
        <p:nvGraphicFramePr>
          <p:cNvPr id="7" name="Table 6"/>
          <p:cNvGraphicFramePr>
            <a:graphicFrameLocks noGrp="1"/>
          </p:cNvGraphicFramePr>
          <p:nvPr/>
        </p:nvGraphicFramePr>
        <p:xfrm>
          <a:off x="706438" y="1752600"/>
          <a:ext cx="7751762" cy="2057401"/>
        </p:xfrm>
        <a:graphic>
          <a:graphicData uri="http://schemas.openxmlformats.org/drawingml/2006/table">
            <a:tbl>
              <a:tblPr/>
              <a:tblGrid>
                <a:gridCol w="2584450"/>
                <a:gridCol w="2584450"/>
                <a:gridCol w="2582862"/>
              </a:tblGrid>
              <a:tr h="411163">
                <a:tc gridSpan="3">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RADIUS Functionality</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45733" marR="14573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548DD4"/>
                    </a:solidFill>
                  </a:tcPr>
                </a:tc>
                <a:tc hMerge="1">
                  <a:txBody>
                    <a:bodyPr/>
                    <a:lstStyle/>
                    <a:p>
                      <a:endParaRPr lang="en-US"/>
                    </a:p>
                  </a:txBody>
                  <a:tcPr/>
                </a:tc>
                <a:tc hMerge="1">
                  <a:txBody>
                    <a:bodyPr/>
                    <a:lstStyle/>
                    <a:p>
                      <a:endParaRPr lang="en-US"/>
                    </a:p>
                  </a:txBody>
                  <a:tcPr/>
                </a:tc>
              </a:tr>
              <a:tr h="4111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Authentication</a:t>
                      </a:r>
                    </a:p>
                  </a:txBody>
                  <a:tcPr marL="145733" marR="14573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Authorizations</a:t>
                      </a:r>
                    </a:p>
                  </a:txBody>
                  <a:tcPr marL="145733" marR="14573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Auditing</a:t>
                      </a:r>
                    </a:p>
                  </a:txBody>
                  <a:tcPr marL="145733" marR="14573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2350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Uses EAP</a:t>
                      </a:r>
                    </a:p>
                  </a:txBody>
                  <a:tcPr marL="145733" marR="14573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BE5F1"/>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Uses RADIUS authorization functionality</a:t>
                      </a:r>
                    </a:p>
                  </a:txBody>
                  <a:tcPr marL="145733" marR="14573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Uses RADIUS auditing functionality</a:t>
                      </a:r>
                    </a:p>
                  </a:txBody>
                  <a:tcPr marL="145733" marR="14573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46</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Denial-of-Service (DoS) Attacks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ARP Poisoning</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Access Control for Networks</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Ethernet Security</a:t>
            </a:r>
          </a:p>
        </p:txBody>
      </p:sp>
      <p:sp>
        <p:nvSpPr>
          <p:cNvPr id="10" name="Subtitle 2"/>
          <p:cNvSpPr txBox="1">
            <a:spLocks/>
          </p:cNvSpPr>
          <p:nvPr/>
        </p:nvSpPr>
        <p:spPr>
          <a:xfrm>
            <a:off x="539750" y="37338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4.6  Wireless Security</a:t>
            </a:r>
          </a:p>
        </p:txBody>
      </p:sp>
      <p:sp>
        <p:nvSpPr>
          <p:cNvPr id="11"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28600"/>
            <a:ext cx="8229600" cy="1020762"/>
          </a:xfrm>
        </p:spPr>
        <p:txBody>
          <a:bodyPr>
            <a:normAutofit/>
          </a:bodyPr>
          <a:lstStyle/>
          <a:p>
            <a:pPr eaLnBrk="1" fontAlgn="auto" hangingPunct="1">
              <a:spcAft>
                <a:spcPts val="0"/>
              </a:spcAft>
              <a:defRPr/>
            </a:pPr>
            <a:r>
              <a:rPr lang="en-US" sz="3200" dirty="0" smtClean="0"/>
              <a:t>4.6: Wireless Network Access</a:t>
            </a:r>
            <a:endParaRPr lang="en-US" sz="3200" dirty="0"/>
          </a:p>
        </p:txBody>
      </p:sp>
      <p:pic>
        <p:nvPicPr>
          <p:cNvPr id="6144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38150" y="1200150"/>
            <a:ext cx="8458200" cy="466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48</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1"/>
          <p:cNvSpPr>
            <a:spLocks noGrp="1"/>
          </p:cNvSpPr>
          <p:nvPr>
            <p:ph idx="1"/>
          </p:nvPr>
        </p:nvSpPr>
        <p:spPr>
          <a:xfrm>
            <a:off x="457200" y="1143000"/>
            <a:ext cx="8534400" cy="4711700"/>
          </a:xfrm>
        </p:spPr>
        <p:txBody>
          <a:bodyPr/>
          <a:lstStyle/>
          <a:p>
            <a:pPr eaLnBrk="1" hangingPunct="1"/>
            <a:r>
              <a:rPr lang="en-US" i="1" dirty="0" smtClean="0"/>
              <a:t>Open networks</a:t>
            </a:r>
            <a:r>
              <a:rPr lang="en-US" dirty="0" smtClean="0"/>
              <a:t> can be legally accessed by anyone</a:t>
            </a:r>
          </a:p>
          <a:p>
            <a:pPr lvl="1" eaLnBrk="1" hangingPunct="1"/>
            <a:r>
              <a:rPr lang="en-US" dirty="0" smtClean="0"/>
              <a:t>Found in public places like cafés, coffee shops, universities, etc.</a:t>
            </a:r>
          </a:p>
          <a:p>
            <a:r>
              <a:rPr lang="en-US" i="1" dirty="0" smtClean="0"/>
              <a:t>Private networks </a:t>
            </a:r>
            <a:r>
              <a:rPr lang="en-US" dirty="0" smtClean="0"/>
              <a:t>that do not allow access unless specifically authorized</a:t>
            </a:r>
          </a:p>
          <a:p>
            <a:r>
              <a:rPr lang="en-US" i="1" dirty="0" smtClean="0"/>
              <a:t>Secured networks </a:t>
            </a:r>
            <a:r>
              <a:rPr lang="en-US" dirty="0" smtClean="0"/>
              <a:t>have security protocols enabled</a:t>
            </a:r>
          </a:p>
          <a:p>
            <a:pPr lvl="1"/>
            <a:r>
              <a:rPr lang="en-US" dirty="0" smtClean="0"/>
              <a:t>Users are authenticated and wireless traffic is encrypted</a:t>
            </a:r>
          </a:p>
        </p:txBody>
      </p:sp>
      <p:sp>
        <p:nvSpPr>
          <p:cNvPr id="5" name="Title 4"/>
          <p:cNvSpPr>
            <a:spLocks noGrp="1"/>
          </p:cNvSpPr>
          <p:nvPr>
            <p:ph type="title"/>
          </p:nvPr>
        </p:nvSpPr>
        <p:spPr>
          <a:xfrm>
            <a:off x="457200" y="274638"/>
            <a:ext cx="8229600" cy="792162"/>
          </a:xfrm>
        </p:spPr>
        <p:txBody>
          <a:bodyPr/>
          <a:lstStyle/>
          <a:p>
            <a:pPr eaLnBrk="1" fontAlgn="auto" hangingPunct="1">
              <a:spcAft>
                <a:spcPts val="0"/>
              </a:spcAft>
              <a:defRPr/>
            </a:pPr>
            <a:r>
              <a:rPr lang="en-US" sz="3400" dirty="0" smtClean="0"/>
              <a:t>4.6: Unauthorized Network Access</a:t>
            </a:r>
            <a:endParaRPr lang="en-US" sz="3400"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49</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Denial-of-Service (DoS) Attacks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ARP Poisoning</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Access Control for Networks</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Ethernet Security</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4</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Wireless Security</a:t>
            </a:r>
          </a:p>
        </p:txBody>
      </p:sp>
      <p:sp>
        <p:nvSpPr>
          <p:cNvPr id="11"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5</a:t>
            </a:fld>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400"/>
            <a:ext cx="8229600" cy="1020762"/>
          </a:xfrm>
        </p:spPr>
        <p:txBody>
          <a:bodyPr>
            <a:normAutofit/>
          </a:bodyPr>
          <a:lstStyle/>
          <a:p>
            <a:pPr eaLnBrk="1" fontAlgn="auto" hangingPunct="1">
              <a:spcAft>
                <a:spcPts val="0"/>
              </a:spcAft>
              <a:defRPr/>
            </a:pPr>
            <a:r>
              <a:rPr lang="en-US" sz="3200" dirty="0" smtClean="0"/>
              <a:t>4.6: Unauthorized Wireless Access</a:t>
            </a:r>
            <a:endParaRPr lang="en-US" sz="3200" dirty="0"/>
          </a:p>
        </p:txBody>
      </p:sp>
      <p:pic>
        <p:nvPicPr>
          <p:cNvPr id="6349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l="12337" t="12434" r="9846" b="8807"/>
          <a:stretch>
            <a:fillRect/>
          </a:stretch>
        </p:blipFill>
        <p:spPr bwMode="auto">
          <a:xfrm>
            <a:off x="823913" y="1143000"/>
            <a:ext cx="6905701"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50</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400"/>
            <a:ext cx="8229600" cy="1020762"/>
          </a:xfrm>
        </p:spPr>
        <p:txBody>
          <a:bodyPr>
            <a:normAutofit/>
          </a:bodyPr>
          <a:lstStyle/>
          <a:p>
            <a:pPr eaLnBrk="1" fontAlgn="auto" hangingPunct="1">
              <a:spcAft>
                <a:spcPts val="0"/>
              </a:spcAft>
              <a:defRPr/>
            </a:pPr>
            <a:r>
              <a:rPr lang="en-US" sz="3200" dirty="0" smtClean="0"/>
              <a:t>4.6: Evil Twin Access Point</a:t>
            </a:r>
            <a:endParaRPr lang="en-US" sz="3200" dirty="0"/>
          </a:p>
        </p:txBody>
      </p:sp>
      <p:pic>
        <p:nvPicPr>
          <p:cNvPr id="64517"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l="13760" t="13652" r="11269" b="6485"/>
          <a:stretch>
            <a:fillRect/>
          </a:stretch>
        </p:blipFill>
        <p:spPr bwMode="auto">
          <a:xfrm>
            <a:off x="1143000" y="1143000"/>
            <a:ext cx="6858000"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51</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28600"/>
            <a:ext cx="8229600" cy="1020762"/>
          </a:xfrm>
        </p:spPr>
        <p:txBody>
          <a:bodyPr/>
          <a:lstStyle/>
          <a:p>
            <a:pPr eaLnBrk="1" fontAlgn="auto" hangingPunct="1">
              <a:spcAft>
                <a:spcPts val="0"/>
              </a:spcAft>
              <a:defRPr/>
            </a:pPr>
            <a:r>
              <a:rPr lang="en-US" sz="2800" dirty="0" smtClean="0"/>
              <a:t>4.6: VPN Protection Against Evil Twin APs</a:t>
            </a:r>
            <a:endParaRPr lang="en-US" sz="2800" dirty="0"/>
          </a:p>
        </p:txBody>
      </p:sp>
      <p:pic>
        <p:nvPicPr>
          <p:cNvPr id="65541"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8600" y="1524000"/>
            <a:ext cx="865505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52</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28600"/>
            <a:ext cx="8229600" cy="1020762"/>
          </a:xfrm>
        </p:spPr>
        <p:txBody>
          <a:bodyPr/>
          <a:lstStyle/>
          <a:p>
            <a:pPr eaLnBrk="1" fontAlgn="auto" hangingPunct="1">
              <a:spcAft>
                <a:spcPts val="0"/>
              </a:spcAft>
              <a:defRPr/>
            </a:pPr>
            <a:r>
              <a:rPr lang="en-US" sz="2800" dirty="0" smtClean="0"/>
              <a:t>4.6: Wireless DoS − Disassociation &amp; Jamming</a:t>
            </a:r>
            <a:endParaRPr lang="en-US" sz="2800" dirty="0"/>
          </a:p>
        </p:txBody>
      </p:sp>
      <p:pic>
        <p:nvPicPr>
          <p:cNvPr id="6656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l="12811" t="15527" r="10320" b="8861"/>
          <a:stretch>
            <a:fillRect/>
          </a:stretch>
        </p:blipFill>
        <p:spPr bwMode="auto">
          <a:xfrm>
            <a:off x="838200" y="1143000"/>
            <a:ext cx="7162800" cy="495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53</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1020762"/>
          </a:xfrm>
        </p:spPr>
        <p:txBody>
          <a:bodyPr/>
          <a:lstStyle/>
          <a:p>
            <a:pPr eaLnBrk="1" fontAlgn="auto" hangingPunct="1">
              <a:spcAft>
                <a:spcPts val="0"/>
              </a:spcAft>
              <a:defRPr/>
            </a:pPr>
            <a:r>
              <a:rPr lang="en-US" sz="2800" dirty="0" smtClean="0"/>
              <a:t>4.6: 802.11i or WPA Wireless LAN Access Control in 802.1X Mode</a:t>
            </a:r>
            <a:endParaRPr lang="en-US" sz="2800" dirty="0"/>
          </a:p>
        </p:txBody>
      </p:sp>
      <p:pic>
        <p:nvPicPr>
          <p:cNvPr id="67589"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8600" y="1446213"/>
            <a:ext cx="8610600" cy="422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54</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1020762"/>
          </a:xfrm>
        </p:spPr>
        <p:txBody>
          <a:bodyPr/>
          <a:lstStyle/>
          <a:p>
            <a:pPr eaLnBrk="1" fontAlgn="auto" hangingPunct="1">
              <a:spcAft>
                <a:spcPts val="0"/>
              </a:spcAft>
              <a:defRPr/>
            </a:pPr>
            <a:r>
              <a:rPr lang="en-US" sz="3200" dirty="0" smtClean="0"/>
              <a:t>4.6: Extended EAP Protocols</a:t>
            </a:r>
          </a:p>
        </p:txBody>
      </p:sp>
      <p:pic>
        <p:nvPicPr>
          <p:cNvPr id="6861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 y="1593850"/>
            <a:ext cx="85344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55</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1020762"/>
          </a:xfrm>
        </p:spPr>
        <p:txBody>
          <a:bodyPr/>
          <a:lstStyle/>
          <a:p>
            <a:pPr eaLnBrk="1" fontAlgn="auto" hangingPunct="1">
              <a:spcAft>
                <a:spcPts val="0"/>
              </a:spcAft>
              <a:defRPr/>
            </a:pPr>
            <a:r>
              <a:rPr lang="en-US" sz="3200" dirty="0" smtClean="0"/>
              <a:t>4.6: 802.11 Core Security Protocol</a:t>
            </a:r>
            <a:endParaRPr lang="en-US" sz="3200" dirty="0"/>
          </a:p>
        </p:txBody>
      </p:sp>
      <p:pic>
        <p:nvPicPr>
          <p:cNvPr id="69637"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4300" y="1600200"/>
            <a:ext cx="8890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56</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1"/>
          <p:cNvSpPr>
            <a:spLocks noGrp="1"/>
          </p:cNvSpPr>
          <p:nvPr>
            <p:ph idx="1"/>
          </p:nvPr>
        </p:nvSpPr>
        <p:spPr>
          <a:xfrm>
            <a:off x="457200" y="1600200"/>
            <a:ext cx="8458200" cy="4406900"/>
          </a:xfrm>
        </p:spPr>
        <p:txBody>
          <a:bodyPr/>
          <a:lstStyle/>
          <a:p>
            <a:pPr eaLnBrk="1"/>
            <a:r>
              <a:rPr lang="en-US" b="1" dirty="0" smtClean="0"/>
              <a:t>Origin of WEP</a:t>
            </a:r>
          </a:p>
          <a:p>
            <a:pPr lvl="1" eaLnBrk="1"/>
            <a:r>
              <a:rPr lang="en-US" dirty="0" smtClean="0"/>
              <a:t>Original core security standard 802.11, created in 1997</a:t>
            </a:r>
          </a:p>
          <a:p>
            <a:pPr eaLnBrk="1"/>
            <a:r>
              <a:rPr lang="en-US" b="1" dirty="0" smtClean="0"/>
              <a:t>Uses a Shared Key</a:t>
            </a:r>
          </a:p>
          <a:p>
            <a:pPr lvl="1" eaLnBrk="1"/>
            <a:r>
              <a:rPr lang="en-US" dirty="0" smtClean="0"/>
              <a:t>Each station using the access point uses the same (shared) key</a:t>
            </a:r>
          </a:p>
          <a:p>
            <a:pPr lvl="1" eaLnBrk="1"/>
            <a:r>
              <a:rPr lang="en-US" dirty="0" smtClean="0"/>
              <a:t>The key is supposed to be secret, so knowing it “authenticates” the user</a:t>
            </a:r>
          </a:p>
          <a:p>
            <a:pPr lvl="1" eaLnBrk="1"/>
            <a:r>
              <a:rPr lang="en-US" dirty="0" smtClean="0"/>
              <a:t>All encryption uses this key</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sz="3600" dirty="0" smtClean="0"/>
              <a:t>4.6: Wired Equivalent Privacy (WEP)</a:t>
            </a:r>
            <a:endParaRPr lang="en-US" sz="3600"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57</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Content Placeholder 1"/>
          <p:cNvSpPr>
            <a:spLocks noGrp="1"/>
          </p:cNvSpPr>
          <p:nvPr>
            <p:ph idx="1"/>
          </p:nvPr>
        </p:nvSpPr>
        <p:spPr>
          <a:xfrm>
            <a:off x="457200" y="1219200"/>
            <a:ext cx="8229600" cy="5334000"/>
          </a:xfrm>
        </p:spPr>
        <p:txBody>
          <a:bodyPr/>
          <a:lstStyle/>
          <a:p>
            <a:pPr eaLnBrk="1"/>
            <a:r>
              <a:rPr lang="en-US" b="1" dirty="0" smtClean="0"/>
              <a:t>Problem with Shared Keys</a:t>
            </a:r>
          </a:p>
          <a:p>
            <a:pPr lvl="1" eaLnBrk="1"/>
            <a:r>
              <a:rPr lang="en-US" dirty="0" smtClean="0"/>
              <a:t>If the shared key is learned, an attacker near an access point can read </a:t>
            </a:r>
            <a:r>
              <a:rPr lang="en-US" i="1" dirty="0" smtClean="0"/>
              <a:t>all</a:t>
            </a:r>
            <a:r>
              <a:rPr lang="en-US" dirty="0" smtClean="0"/>
              <a:t> traffic</a:t>
            </a:r>
          </a:p>
          <a:p>
            <a:pPr lvl="1" eaLnBrk="1"/>
            <a:r>
              <a:rPr lang="en-US" dirty="0" smtClean="0"/>
              <a:t>Shared keys should be changed frequently</a:t>
            </a:r>
          </a:p>
          <a:p>
            <a:pPr lvl="2" eaLnBrk="1"/>
            <a:r>
              <a:rPr lang="en-US" dirty="0" smtClean="0"/>
              <a:t>WEP had no way to do automatic rekeying</a:t>
            </a:r>
          </a:p>
          <a:p>
            <a:pPr lvl="2" eaLnBrk="1"/>
            <a:r>
              <a:rPr lang="en-US" dirty="0" smtClean="0"/>
              <a:t>Manual rekeying is expensive if there are many users</a:t>
            </a:r>
          </a:p>
          <a:p>
            <a:pPr lvl="2" eaLnBrk="1"/>
            <a:r>
              <a:rPr lang="en-US" dirty="0" smtClean="0"/>
              <a:t>Manual rekeying is operationally next to impossible if many or all stations use the same shared key, because of the work involved in rekeying many or all corporate clients</a:t>
            </a:r>
          </a:p>
          <a:p>
            <a:pPr eaLnBrk="1" hangingPunct="1"/>
            <a:endParaRPr lang="en-US" dirty="0" smtClean="0"/>
          </a:p>
        </p:txBody>
      </p:sp>
      <p:sp>
        <p:nvSpPr>
          <p:cNvPr id="5" name="Title 4"/>
          <p:cNvSpPr>
            <a:spLocks noGrp="1"/>
          </p:cNvSpPr>
          <p:nvPr>
            <p:ph type="title"/>
          </p:nvPr>
        </p:nvSpPr>
        <p:spPr>
          <a:xfrm>
            <a:off x="304800" y="228600"/>
            <a:ext cx="8229600" cy="868362"/>
          </a:xfrm>
        </p:spPr>
        <p:txBody>
          <a:bodyPr>
            <a:noAutofit/>
          </a:bodyPr>
          <a:lstStyle/>
          <a:p>
            <a:pPr eaLnBrk="1" fontAlgn="auto" hangingPunct="1">
              <a:spcAft>
                <a:spcPts val="0"/>
              </a:spcAft>
              <a:defRPr/>
            </a:pPr>
            <a:r>
              <a:rPr lang="en-US" sz="3200" dirty="0" smtClean="0"/>
              <a:t>4.6: Wired Equivalent Privacy (WEP)</a:t>
            </a:r>
            <a:endParaRPr lang="en-US" sz="3200"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58</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ontent Placeholder 1"/>
          <p:cNvSpPr>
            <a:spLocks noGrp="1"/>
          </p:cNvSpPr>
          <p:nvPr>
            <p:ph idx="1"/>
          </p:nvPr>
        </p:nvSpPr>
        <p:spPr>
          <a:xfrm>
            <a:off x="457200" y="1600200"/>
            <a:ext cx="8229600" cy="4406900"/>
          </a:xfrm>
        </p:spPr>
        <p:txBody>
          <a:bodyPr/>
          <a:lstStyle/>
          <a:p>
            <a:pPr eaLnBrk="1"/>
            <a:r>
              <a:rPr lang="en-US" b="1" smtClean="0"/>
              <a:t>Problem with Shared Keys</a:t>
            </a:r>
          </a:p>
          <a:p>
            <a:pPr lvl="1" eaLnBrk="1"/>
            <a:r>
              <a:rPr lang="en-US" smtClean="0"/>
              <a:t>Because “everybody knows” the key, employees often give it out to strangers</a:t>
            </a:r>
          </a:p>
          <a:p>
            <a:pPr lvl="1" eaLnBrk="1"/>
            <a:r>
              <a:rPr lang="en-US" smtClean="0"/>
              <a:t>If a dangerous employee is fired, the necessary rekeying may be impossible or close to it</a:t>
            </a:r>
          </a:p>
          <a:p>
            <a:pPr eaLnBrk="1" hangingPunct="1"/>
            <a:endParaRPr lang="en-US" smtClean="0"/>
          </a:p>
        </p:txBody>
      </p:sp>
      <p:sp>
        <p:nvSpPr>
          <p:cNvPr id="5" name="Title 4"/>
          <p:cNvSpPr>
            <a:spLocks noGrp="1"/>
          </p:cNvSpPr>
          <p:nvPr>
            <p:ph type="title"/>
          </p:nvPr>
        </p:nvSpPr>
        <p:spPr/>
        <p:txBody>
          <a:bodyPr>
            <a:noAutofit/>
          </a:bodyPr>
          <a:lstStyle/>
          <a:p>
            <a:pPr eaLnBrk="1" fontAlgn="auto" hangingPunct="1">
              <a:spcAft>
                <a:spcPts val="0"/>
              </a:spcAft>
              <a:defRPr/>
            </a:pPr>
            <a:r>
              <a:rPr lang="en-US" sz="3200" dirty="0" smtClean="0"/>
              <a:t>4.6: Wired Equivalent Privacy (WEP)</a:t>
            </a:r>
            <a:endParaRPr lang="en-US" sz="3200"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59</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Content Placeholder 1"/>
          <p:cNvSpPr>
            <a:spLocks noGrp="1"/>
          </p:cNvSpPr>
          <p:nvPr>
            <p:ph idx="1"/>
          </p:nvPr>
        </p:nvSpPr>
        <p:spPr>
          <a:xfrm>
            <a:off x="457200" y="1066800"/>
            <a:ext cx="8534400" cy="4940300"/>
          </a:xfrm>
        </p:spPr>
        <p:txBody>
          <a:bodyPr/>
          <a:lstStyle/>
          <a:p>
            <a:pPr eaLnBrk="1" hangingPunct="1">
              <a:spcBef>
                <a:spcPts val="1200"/>
              </a:spcBef>
            </a:pPr>
            <a:r>
              <a:rPr lang="en-US" sz="2600" dirty="0" smtClean="0"/>
              <a:t>Cryptography provides confidentiality, authenticity, and message integrity</a:t>
            </a:r>
          </a:p>
          <a:p>
            <a:pPr eaLnBrk="1" hangingPunct="1">
              <a:spcBef>
                <a:spcPts val="1200"/>
              </a:spcBef>
            </a:pPr>
            <a:r>
              <a:rPr lang="en-US" sz="2600" dirty="0" smtClean="0"/>
              <a:t>Modern Networks have additional vulnerabilities</a:t>
            </a:r>
          </a:p>
          <a:p>
            <a:pPr lvl="1"/>
            <a:r>
              <a:rPr lang="en-US" dirty="0" smtClean="0"/>
              <a:t>The </a:t>
            </a:r>
            <a:r>
              <a:rPr lang="en-US" i="1" dirty="0" smtClean="0"/>
              <a:t>means</a:t>
            </a:r>
            <a:r>
              <a:rPr lang="en-US" dirty="0" smtClean="0"/>
              <a:t> of delivering the messages could be stopped, slowed, or altered </a:t>
            </a:r>
          </a:p>
          <a:p>
            <a:pPr lvl="1"/>
            <a:r>
              <a:rPr lang="en-US" dirty="0" smtClean="0"/>
              <a:t>The </a:t>
            </a:r>
            <a:r>
              <a:rPr lang="en-US" i="1" dirty="0" smtClean="0"/>
              <a:t>route</a:t>
            </a:r>
            <a:r>
              <a:rPr lang="en-US" dirty="0" smtClean="0"/>
              <a:t> the messages took could be altered </a:t>
            </a:r>
          </a:p>
          <a:p>
            <a:pPr lvl="1"/>
            <a:r>
              <a:rPr lang="en-US" dirty="0" smtClean="0"/>
              <a:t>Messages could be </a:t>
            </a:r>
            <a:r>
              <a:rPr lang="en-US" i="1" dirty="0" smtClean="0"/>
              <a:t>redirected</a:t>
            </a:r>
            <a:r>
              <a:rPr lang="en-US" dirty="0" smtClean="0"/>
              <a:t> to false recipients </a:t>
            </a:r>
          </a:p>
          <a:p>
            <a:pPr lvl="1"/>
            <a:r>
              <a:rPr lang="en-US" dirty="0" smtClean="0"/>
              <a:t>Attackers could gain </a:t>
            </a:r>
            <a:r>
              <a:rPr lang="en-US" i="1" dirty="0" smtClean="0"/>
              <a:t>access</a:t>
            </a:r>
            <a:r>
              <a:rPr lang="en-US" dirty="0" smtClean="0"/>
              <a:t> to communication channels that were previously considered closed and confidential</a:t>
            </a:r>
          </a:p>
        </p:txBody>
      </p:sp>
      <p:sp>
        <p:nvSpPr>
          <p:cNvPr id="5" name="Title 4"/>
          <p:cNvSpPr>
            <a:spLocks noGrp="1"/>
          </p:cNvSpPr>
          <p:nvPr>
            <p:ph type="title"/>
          </p:nvPr>
        </p:nvSpPr>
        <p:spPr>
          <a:xfrm>
            <a:off x="457200" y="274638"/>
            <a:ext cx="8229600" cy="715962"/>
          </a:xfrm>
        </p:spPr>
        <p:txBody>
          <a:bodyPr>
            <a:normAutofit fontScale="90000"/>
          </a:bodyPr>
          <a:lstStyle/>
          <a:p>
            <a:pPr eaLnBrk="1" fontAlgn="auto" hangingPunct="1">
              <a:spcAft>
                <a:spcPts val="0"/>
              </a:spcAft>
              <a:defRPr/>
            </a:pPr>
            <a:r>
              <a:rPr lang="en-US" dirty="0" smtClean="0"/>
              <a:t>4.1: Threats to Secure Networks</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6</a:t>
            </a:fld>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4919662"/>
          </a:xfrm>
        </p:spPr>
        <p:txBody>
          <a:bodyPr>
            <a:normAutofit/>
          </a:bodyPr>
          <a:lstStyle/>
          <a:p>
            <a:pPr eaLnBrk="1"/>
            <a:r>
              <a:rPr lang="en-US" sz="2500" b="1" dirty="0" smtClean="0"/>
              <a:t>RC4 Initialization Vectors (IV)</a:t>
            </a:r>
          </a:p>
          <a:p>
            <a:pPr lvl="1" eaLnBrk="1"/>
            <a:r>
              <a:rPr lang="en-US" sz="2100" dirty="0" smtClean="0"/>
              <a:t>WEP uses RC4 for fast and therefore cheap encryption</a:t>
            </a:r>
          </a:p>
          <a:p>
            <a:pPr lvl="1" eaLnBrk="1"/>
            <a:r>
              <a:rPr lang="en-US" sz="2100" dirty="0"/>
              <a:t>I</a:t>
            </a:r>
            <a:r>
              <a:rPr lang="en-US" sz="2100" dirty="0" smtClean="0"/>
              <a:t>f two frames encrypted with the same RC4 key are compared, the attacker can learn the key</a:t>
            </a:r>
          </a:p>
          <a:p>
            <a:pPr lvl="1" eaLnBrk="1"/>
            <a:r>
              <a:rPr lang="en-US" sz="2100" dirty="0" smtClean="0"/>
              <a:t>To solve this, WEP encrypts with a </a:t>
            </a:r>
            <a:r>
              <a:rPr lang="en-US" sz="2100" i="1" dirty="0" smtClean="0"/>
              <a:t>per-frame key,</a:t>
            </a:r>
            <a:r>
              <a:rPr lang="en-US" sz="2100" dirty="0" smtClean="0"/>
              <a:t> which is the shared WEP key </a:t>
            </a:r>
            <a:r>
              <a:rPr lang="en-US" sz="2100" i="1" dirty="0" smtClean="0"/>
              <a:t>plus</a:t>
            </a:r>
            <a:r>
              <a:rPr lang="en-US" sz="2100" dirty="0" smtClean="0"/>
              <a:t> an initialization vector (IV)</a:t>
            </a:r>
          </a:p>
          <a:p>
            <a:pPr lvl="1" eaLnBrk="1"/>
            <a:r>
              <a:rPr lang="en-US" sz="2100" dirty="0" smtClean="0"/>
              <a:t>However, many frames “leak” a few bits of the key</a:t>
            </a:r>
          </a:p>
          <a:p>
            <a:pPr lvl="1" eaLnBrk="1"/>
            <a:r>
              <a:rPr lang="en-US" sz="2100" dirty="0" smtClean="0"/>
              <a:t>With high traffic, an attacker using readily available software can crack a shared key in two or three minutes</a:t>
            </a:r>
          </a:p>
          <a:p>
            <a:pPr lvl="1" eaLnBrk="1"/>
            <a:r>
              <a:rPr lang="en-US" sz="2100" dirty="0" smtClean="0"/>
              <a:t>(WPA uses RC4 but with a 48-bit IV that makes key bit leakage negligible)</a:t>
            </a:r>
          </a:p>
          <a:p>
            <a:pPr eaLnBrk="1" hangingPunct="1"/>
            <a:endParaRPr lang="en-US" sz="2500" dirty="0" smtClean="0"/>
          </a:p>
        </p:txBody>
      </p:sp>
      <p:sp>
        <p:nvSpPr>
          <p:cNvPr id="5" name="Title 4"/>
          <p:cNvSpPr>
            <a:spLocks noGrp="1"/>
          </p:cNvSpPr>
          <p:nvPr>
            <p:ph type="title"/>
          </p:nvPr>
        </p:nvSpPr>
        <p:spPr/>
        <p:txBody>
          <a:bodyPr>
            <a:noAutofit/>
          </a:bodyPr>
          <a:lstStyle/>
          <a:p>
            <a:pPr eaLnBrk="1" fontAlgn="auto" hangingPunct="1">
              <a:spcAft>
                <a:spcPts val="0"/>
              </a:spcAft>
              <a:defRPr/>
            </a:pPr>
            <a:r>
              <a:rPr lang="en-US" sz="3200" dirty="0" smtClean="0"/>
              <a:t>4.6: Wired Equivalent Privacy (WEP)</a:t>
            </a:r>
            <a:endParaRPr lang="en-US" sz="3200"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60</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Content Placeholder 1"/>
          <p:cNvSpPr>
            <a:spLocks noGrp="1"/>
          </p:cNvSpPr>
          <p:nvPr>
            <p:ph idx="1"/>
          </p:nvPr>
        </p:nvSpPr>
        <p:spPr>
          <a:xfrm>
            <a:off x="457200" y="1828800"/>
            <a:ext cx="8229600" cy="4178300"/>
          </a:xfrm>
        </p:spPr>
        <p:txBody>
          <a:bodyPr/>
          <a:lstStyle/>
          <a:p>
            <a:pPr eaLnBrk="1"/>
            <a:r>
              <a:rPr lang="en-US" b="1" dirty="0" smtClean="0"/>
              <a:t>Conclusion</a:t>
            </a:r>
          </a:p>
          <a:p>
            <a:pPr lvl="1" eaLnBrk="1"/>
            <a:r>
              <a:rPr lang="en-US" dirty="0" smtClean="0"/>
              <a:t>Corporations should never use WEP for security</a:t>
            </a:r>
          </a:p>
          <a:p>
            <a:pPr eaLnBrk="1" hangingPunct="1"/>
            <a:endParaRPr lang="en-US" dirty="0" smtClean="0"/>
          </a:p>
        </p:txBody>
      </p:sp>
      <p:sp>
        <p:nvSpPr>
          <p:cNvPr id="5" name="Title 4"/>
          <p:cNvSpPr>
            <a:spLocks noGrp="1"/>
          </p:cNvSpPr>
          <p:nvPr>
            <p:ph type="title"/>
          </p:nvPr>
        </p:nvSpPr>
        <p:spPr/>
        <p:txBody>
          <a:bodyPr>
            <a:noAutofit/>
          </a:bodyPr>
          <a:lstStyle/>
          <a:p>
            <a:pPr eaLnBrk="1" fontAlgn="auto" hangingPunct="1">
              <a:spcAft>
                <a:spcPts val="0"/>
              </a:spcAft>
              <a:defRPr/>
            </a:pPr>
            <a:r>
              <a:rPr lang="en-US" sz="3200" dirty="0" smtClean="0"/>
              <a:t>4.6: Wired Equivalent Privacy (WEP)</a:t>
            </a:r>
            <a:endParaRPr lang="en-US" sz="3200"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61</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Content Placeholder 1"/>
          <p:cNvSpPr>
            <a:spLocks noGrp="1"/>
          </p:cNvSpPr>
          <p:nvPr>
            <p:ph idx="1"/>
          </p:nvPr>
        </p:nvSpPr>
        <p:spPr>
          <a:xfrm>
            <a:off x="457200" y="1447800"/>
            <a:ext cx="8229600" cy="4178300"/>
          </a:xfrm>
        </p:spPr>
        <p:txBody>
          <a:bodyPr/>
          <a:lstStyle/>
          <a:p>
            <a:pPr eaLnBrk="1"/>
            <a:r>
              <a:rPr lang="en-US" dirty="0" smtClean="0"/>
              <a:t>WPA</a:t>
            </a:r>
          </a:p>
          <a:p>
            <a:pPr lvl="1"/>
            <a:r>
              <a:rPr lang="en-US" sz="2400" dirty="0" smtClean="0"/>
              <a:t>WPA extends the security of RC4 primarily by increasing the IV from 24 bits to 48 bits</a:t>
            </a:r>
          </a:p>
          <a:p>
            <a:pPr lvl="1"/>
            <a:r>
              <a:rPr lang="en-US" sz="2400" dirty="0" smtClean="0"/>
              <a:t>This extension vastly reduces leakage and so makes RC4 much harder to crack</a:t>
            </a:r>
          </a:p>
          <a:p>
            <a:r>
              <a:rPr lang="en-US" sz="2800" dirty="0" smtClean="0"/>
              <a:t>WPA2 (802.11i)</a:t>
            </a:r>
          </a:p>
          <a:p>
            <a:pPr lvl="1"/>
            <a:r>
              <a:rPr lang="en-US" sz="2400" dirty="0" smtClean="0"/>
              <a:t>802.11 Working Group completed the 802.11i standard (WPA2) in 2002</a:t>
            </a:r>
          </a:p>
          <a:p>
            <a:pPr lvl="1"/>
            <a:r>
              <a:rPr lang="en-US" sz="2400" dirty="0" smtClean="0"/>
              <a:t>Uses stronger security methods</a:t>
            </a:r>
            <a:endParaRPr lang="en-US" dirty="0" smtClean="0"/>
          </a:p>
        </p:txBody>
      </p:sp>
      <p:sp>
        <p:nvSpPr>
          <p:cNvPr id="5" name="Title 4"/>
          <p:cNvSpPr>
            <a:spLocks noGrp="1"/>
          </p:cNvSpPr>
          <p:nvPr>
            <p:ph type="title"/>
          </p:nvPr>
        </p:nvSpPr>
        <p:spPr/>
        <p:txBody>
          <a:bodyPr>
            <a:noAutofit/>
          </a:bodyPr>
          <a:lstStyle/>
          <a:p>
            <a:pPr eaLnBrk="1" fontAlgn="auto" hangingPunct="1">
              <a:spcAft>
                <a:spcPts val="0"/>
              </a:spcAft>
              <a:defRPr/>
            </a:pPr>
            <a:r>
              <a:rPr lang="en-US" sz="3200" dirty="0" smtClean="0"/>
              <a:t>4.6: Wi-Fi Protected Access (WPA)</a:t>
            </a:r>
            <a:endParaRPr lang="en-US" sz="3200"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62</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868362"/>
          </a:xfrm>
        </p:spPr>
        <p:txBody>
          <a:bodyPr>
            <a:normAutofit/>
          </a:bodyPr>
          <a:lstStyle/>
          <a:p>
            <a:pPr eaLnBrk="1" fontAlgn="auto" hangingPunct="1">
              <a:spcAft>
                <a:spcPts val="0"/>
              </a:spcAft>
              <a:defRPr/>
            </a:pPr>
            <a:r>
              <a:rPr lang="en-US" sz="3200" dirty="0" smtClean="0"/>
              <a:t>4.6: 802.11</a:t>
            </a:r>
            <a:endParaRPr lang="en-US" sz="3200" dirty="0"/>
          </a:p>
        </p:txBody>
      </p:sp>
      <p:graphicFrame>
        <p:nvGraphicFramePr>
          <p:cNvPr id="7" name="Table 6"/>
          <p:cNvGraphicFramePr>
            <a:graphicFrameLocks noGrp="1"/>
          </p:cNvGraphicFramePr>
          <p:nvPr>
            <p:extLst>
              <p:ext uri="{D42A27DB-BD31-4B8C-83A1-F6EECF244321}">
                <p14:modId xmlns:p14="http://schemas.microsoft.com/office/powerpoint/2010/main" val="908775559"/>
              </p:ext>
            </p:extLst>
          </p:nvPr>
        </p:nvGraphicFramePr>
        <p:xfrm>
          <a:off x="152400" y="1371600"/>
          <a:ext cx="8763000" cy="4418013"/>
        </p:xfrm>
        <a:graphic>
          <a:graphicData uri="http://schemas.openxmlformats.org/drawingml/2006/table">
            <a:tbl>
              <a:tblPr/>
              <a:tblGrid>
                <a:gridCol w="2438400"/>
                <a:gridCol w="1954213"/>
                <a:gridCol w="2497137"/>
                <a:gridCol w="1873250"/>
              </a:tblGrid>
              <a:tr h="6794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Cryptographic Characteristic</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5544" marR="105544"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WEP</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5544" marR="105544"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WPA</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5544" marR="105544"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802.11i (WPA2)</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5544" marR="105544"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101917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Cipher for Confidentiality</a:t>
                      </a:r>
                    </a:p>
                  </a:txBody>
                  <a:tcPr marL="105544" marR="105544"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RC4 with a flawed implementation</a:t>
                      </a:r>
                    </a:p>
                  </a:txBody>
                  <a:tcPr marL="105544" marR="105544"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RC4 with 48-bit initialization vector (IV)</a:t>
                      </a:r>
                    </a:p>
                  </a:txBody>
                  <a:tcPr marL="105544" marR="105544"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AES with 128-bit keys</a:t>
                      </a:r>
                    </a:p>
                  </a:txBody>
                  <a:tcPr marL="105544" marR="105544"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7002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Automatic Rekeying</a:t>
                      </a:r>
                    </a:p>
                  </a:txBody>
                  <a:tcPr marL="105544" marR="105544"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None</a:t>
                      </a:r>
                    </a:p>
                  </a:txBody>
                  <a:tcPr marL="105544" marR="105544"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Temporal Key Integrity Protocol (TKIP), which has been partially cracked</a:t>
                      </a:r>
                    </a:p>
                  </a:txBody>
                  <a:tcPr marL="105544" marR="105544"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AES-CCMP Mode</a:t>
                      </a:r>
                    </a:p>
                  </a:txBody>
                  <a:tcPr marL="105544" marR="105544"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1917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Overall Cryptographic Strength</a:t>
                      </a:r>
                    </a:p>
                  </a:txBody>
                  <a:tcPr marL="105544" marR="105544"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Negligible</a:t>
                      </a:r>
                    </a:p>
                  </a:txBody>
                  <a:tcPr marL="105544" marR="105544"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Weaker, but no complete crack to date</a:t>
                      </a:r>
                    </a:p>
                  </a:txBody>
                  <a:tcPr marL="105544" marR="105544"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Extremely strong</a:t>
                      </a:r>
                    </a:p>
                  </a:txBody>
                  <a:tcPr marL="105544" marR="105544"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63</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152400" y="1600200"/>
          <a:ext cx="8763000" cy="2973388"/>
        </p:xfrm>
        <a:graphic>
          <a:graphicData uri="http://schemas.openxmlformats.org/drawingml/2006/table">
            <a:tbl>
              <a:tblPr/>
              <a:tblGrid>
                <a:gridCol w="2667000"/>
                <a:gridCol w="1725613"/>
                <a:gridCol w="2497137"/>
                <a:gridCol w="1873250"/>
              </a:tblGrid>
              <a:tr h="72072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Cryptographic Characteristic</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5544" marR="105544"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WEP</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5544" marR="105544"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WPA</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5544" marR="105544"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802.11i (WPA2)</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5544" marR="105544"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8112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Operates in 802.1X</a:t>
                      </a:r>
                    </a:p>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(Enterprise) Mode?</a:t>
                      </a:r>
                    </a:p>
                  </a:txBody>
                  <a:tcPr marL="105544" marR="105544"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No</a:t>
                      </a:r>
                    </a:p>
                  </a:txBody>
                  <a:tcPr marL="105544" marR="105544"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05544" marR="105544"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05544" marR="105544"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4414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Operates in Pre-Shared</a:t>
                      </a:r>
                      <a:br>
                        <a:rPr kumimoji="0" lang="en-US" sz="2000" b="0" i="0" u="none" strike="noStrike" cap="none" normalizeH="0" baseline="0" smtClean="0">
                          <a:ln>
                            <a:noFill/>
                          </a:ln>
                          <a:solidFill>
                            <a:schemeClr val="tx1"/>
                          </a:solidFill>
                          <a:effectLst/>
                          <a:latin typeface="Arial" charset="0"/>
                          <a:cs typeface="Times New Roman" pitchFamily="18" charset="0"/>
                        </a:rPr>
                      </a:br>
                      <a:r>
                        <a:rPr kumimoji="0" lang="en-US" sz="2000" b="0" i="0" u="none" strike="noStrike" cap="none" normalizeH="0" baseline="0" smtClean="0">
                          <a:ln>
                            <a:noFill/>
                          </a:ln>
                          <a:solidFill>
                            <a:schemeClr val="tx1"/>
                          </a:solidFill>
                          <a:effectLst/>
                          <a:latin typeface="Arial" charset="0"/>
                          <a:cs typeface="Times New Roman" pitchFamily="18" charset="0"/>
                        </a:rPr>
                        <a:t>Key (Personal) Mode?</a:t>
                      </a:r>
                    </a:p>
                  </a:txBody>
                  <a:tcPr marL="105544" marR="105544"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No</a:t>
                      </a:r>
                    </a:p>
                  </a:txBody>
                  <a:tcPr marL="105544" marR="105544"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05544" marR="105544"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05544" marR="105544"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8" name="Title 4"/>
          <p:cNvSpPr>
            <a:spLocks noGrp="1"/>
          </p:cNvSpPr>
          <p:nvPr>
            <p:ph type="title"/>
          </p:nvPr>
        </p:nvSpPr>
        <p:spPr/>
        <p:txBody>
          <a:bodyPr>
            <a:normAutofit/>
          </a:bodyPr>
          <a:lstStyle/>
          <a:p>
            <a:pPr eaLnBrk="1" fontAlgn="auto" hangingPunct="1">
              <a:spcAft>
                <a:spcPts val="0"/>
              </a:spcAft>
              <a:defRPr/>
            </a:pPr>
            <a:r>
              <a:rPr lang="en-US" sz="3200" dirty="0" smtClean="0"/>
              <a:t>4.6: 802.11</a:t>
            </a:r>
            <a:endParaRPr lang="en-US" sz="3200" dirty="0"/>
          </a:p>
        </p:txBody>
      </p:sp>
      <p:sp>
        <p:nvSpPr>
          <p:cNvPr id="9"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64</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1020762"/>
          </a:xfrm>
        </p:spPr>
        <p:txBody>
          <a:bodyPr/>
          <a:lstStyle/>
          <a:p>
            <a:pPr eaLnBrk="1" fontAlgn="auto" hangingPunct="1">
              <a:spcAft>
                <a:spcPts val="0"/>
              </a:spcAft>
              <a:defRPr/>
            </a:pPr>
            <a:r>
              <a:rPr lang="en-US" sz="2800" dirty="0" smtClean="0"/>
              <a:t>4.6: Pre-Shared Key (PSK)/Personal Mode for 802.11i and EPA</a:t>
            </a:r>
            <a:endParaRPr lang="en-US" sz="2800" dirty="0"/>
          </a:p>
        </p:txBody>
      </p:sp>
      <p:pic>
        <p:nvPicPr>
          <p:cNvPr id="78853"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l="19453" t="15660" r="7474" b="10127"/>
          <a:stretch>
            <a:fillRect/>
          </a:stretch>
        </p:blipFill>
        <p:spPr bwMode="auto">
          <a:xfrm>
            <a:off x="1173163" y="1295400"/>
            <a:ext cx="6675437"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65</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1020762"/>
          </a:xfrm>
        </p:spPr>
        <p:txBody>
          <a:bodyPr/>
          <a:lstStyle/>
          <a:p>
            <a:pPr eaLnBrk="1" fontAlgn="auto" hangingPunct="1">
              <a:spcAft>
                <a:spcPts val="0"/>
              </a:spcAft>
              <a:defRPr/>
            </a:pPr>
            <a:r>
              <a:rPr lang="en-US" sz="2800" dirty="0" smtClean="0"/>
              <a:t>4.6: Centralized Wireless Intrusion Detection System</a:t>
            </a:r>
            <a:endParaRPr lang="en-US" sz="2800" dirty="0"/>
          </a:p>
        </p:txBody>
      </p:sp>
      <p:pic>
        <p:nvPicPr>
          <p:cNvPr id="79877"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5413" y="1600200"/>
            <a:ext cx="88011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66</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Content Placeholder 1"/>
          <p:cNvSpPr>
            <a:spLocks noGrp="1"/>
          </p:cNvSpPr>
          <p:nvPr>
            <p:ph idx="1"/>
          </p:nvPr>
        </p:nvSpPr>
        <p:spPr>
          <a:xfrm>
            <a:off x="457200" y="1371600"/>
            <a:ext cx="8229600" cy="4800600"/>
          </a:xfrm>
        </p:spPr>
        <p:txBody>
          <a:bodyPr/>
          <a:lstStyle/>
          <a:p>
            <a:pPr eaLnBrk="1"/>
            <a:r>
              <a:rPr lang="en-US" b="1" dirty="0" smtClean="0"/>
              <a:t>Spread Spectrum Operation and Security</a:t>
            </a:r>
          </a:p>
          <a:p>
            <a:pPr lvl="1" eaLnBrk="1"/>
            <a:r>
              <a:rPr lang="en-US" dirty="0" smtClean="0"/>
              <a:t>Signal is spread over a wide range of frequencies</a:t>
            </a:r>
          </a:p>
          <a:p>
            <a:pPr lvl="1" eaLnBrk="1"/>
            <a:r>
              <a:rPr lang="en-US" dirty="0" smtClean="0"/>
              <a:t>NOT done for security, as in military spread spectrum transmission</a:t>
            </a:r>
          </a:p>
        </p:txBody>
      </p:sp>
      <p:sp>
        <p:nvSpPr>
          <p:cNvPr id="5" name="Title 4"/>
          <p:cNvSpPr>
            <a:spLocks noGrp="1"/>
          </p:cNvSpPr>
          <p:nvPr>
            <p:ph type="title"/>
          </p:nvPr>
        </p:nvSpPr>
        <p:spPr>
          <a:xfrm>
            <a:off x="457200" y="274638"/>
            <a:ext cx="8229600" cy="868362"/>
          </a:xfrm>
        </p:spPr>
        <p:txBody>
          <a:bodyPr/>
          <a:lstStyle/>
          <a:p>
            <a:pPr eaLnBrk="1" fontAlgn="auto" hangingPunct="1">
              <a:spcAft>
                <a:spcPts val="0"/>
              </a:spcAft>
              <a:defRPr/>
            </a:pPr>
            <a:r>
              <a:rPr lang="en-US" sz="3600" dirty="0" smtClean="0"/>
              <a:t>4.6: </a:t>
            </a:r>
            <a:r>
              <a:rPr lang="en-US" dirty="0" smtClean="0"/>
              <a:t>False 802.11 Security</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67</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Content Placeholder 1"/>
          <p:cNvSpPr>
            <a:spLocks noGrp="1"/>
          </p:cNvSpPr>
          <p:nvPr>
            <p:ph idx="1"/>
          </p:nvPr>
        </p:nvSpPr>
        <p:spPr/>
        <p:txBody>
          <a:bodyPr/>
          <a:lstStyle/>
          <a:p>
            <a:pPr eaLnBrk="1"/>
            <a:r>
              <a:rPr lang="en-US" b="1" dirty="0" smtClean="0"/>
              <a:t>Turning Off SSID Broadcasting</a:t>
            </a:r>
          </a:p>
          <a:p>
            <a:pPr lvl="1" eaLnBrk="1"/>
            <a:r>
              <a:rPr lang="en-US" dirty="0" smtClean="0"/>
              <a:t>Service set identifier (SSID) is an identifier for an access point</a:t>
            </a:r>
          </a:p>
          <a:p>
            <a:pPr lvl="1" eaLnBrk="1"/>
            <a:r>
              <a:rPr lang="en-US" dirty="0" smtClean="0"/>
              <a:t>Users must know the SSID to use the access point</a:t>
            </a:r>
          </a:p>
          <a:p>
            <a:pPr lvl="1" eaLnBrk="1"/>
            <a:r>
              <a:rPr lang="en-US" dirty="0" smtClean="0"/>
              <a:t>Drive-by hacker needs to know the SSID to break in</a:t>
            </a:r>
          </a:p>
          <a:p>
            <a:pPr lvl="1" eaLnBrk="1"/>
            <a:r>
              <a:rPr lang="en-US" dirty="0" smtClean="0"/>
              <a:t>Access points frequently broadcast their SSIDs</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sz="4400" dirty="0" smtClean="0"/>
              <a:t>4.6: </a:t>
            </a:r>
            <a:r>
              <a:rPr lang="en-US" dirty="0" smtClean="0"/>
              <a:t>False 802.11 Security</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68</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Content Placeholder 1"/>
          <p:cNvSpPr>
            <a:spLocks noGrp="1"/>
          </p:cNvSpPr>
          <p:nvPr>
            <p:ph idx="1"/>
          </p:nvPr>
        </p:nvSpPr>
        <p:spPr/>
        <p:txBody>
          <a:bodyPr/>
          <a:lstStyle/>
          <a:p>
            <a:pPr eaLnBrk="1"/>
            <a:r>
              <a:rPr lang="en-US" b="1" dirty="0" smtClean="0"/>
              <a:t>Turning off SSID Broadcasting</a:t>
            </a:r>
          </a:p>
          <a:p>
            <a:pPr lvl="1" eaLnBrk="1">
              <a:spcBef>
                <a:spcPts val="1800"/>
              </a:spcBef>
            </a:pPr>
            <a:r>
              <a:rPr lang="en-US" dirty="0" smtClean="0"/>
              <a:t>Some writers favor turning off of this broadcasting</a:t>
            </a:r>
          </a:p>
          <a:p>
            <a:pPr lvl="1" eaLnBrk="1">
              <a:spcBef>
                <a:spcPts val="1800"/>
              </a:spcBef>
            </a:pPr>
            <a:r>
              <a:rPr lang="en-US" dirty="0"/>
              <a:t>T</a:t>
            </a:r>
            <a:r>
              <a:rPr lang="en-US" dirty="0" smtClean="0"/>
              <a:t>urning off SSID broadcasting can make access more difficult for ordinary users</a:t>
            </a:r>
          </a:p>
          <a:p>
            <a:pPr lvl="1" eaLnBrk="1">
              <a:spcBef>
                <a:spcPts val="1800"/>
              </a:spcBef>
            </a:pPr>
            <a:r>
              <a:rPr lang="en-US" dirty="0" smtClean="0"/>
              <a:t>Will not deter the attacker because he or she can read the SSID.</a:t>
            </a:r>
          </a:p>
          <a:p>
            <a:pPr lvl="2" eaLnBrk="1"/>
            <a:r>
              <a:rPr lang="en-US" dirty="0"/>
              <a:t>T</a:t>
            </a:r>
            <a:r>
              <a:rPr lang="en-US" dirty="0" smtClean="0"/>
              <a:t>ransmitted in the clear in each transmitted frame</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sz="4400" dirty="0" smtClean="0"/>
              <a:t>4.6: </a:t>
            </a:r>
            <a:r>
              <a:rPr lang="en-US" dirty="0" smtClean="0"/>
              <a:t>False 802.11 Security</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69</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1"/>
          <p:cNvSpPr>
            <a:spLocks noGrp="1"/>
          </p:cNvSpPr>
          <p:nvPr>
            <p:ph idx="1"/>
          </p:nvPr>
        </p:nvSpPr>
        <p:spPr>
          <a:xfrm>
            <a:off x="457200" y="1295400"/>
            <a:ext cx="8534400" cy="4711700"/>
          </a:xfrm>
        </p:spPr>
        <p:txBody>
          <a:bodyPr/>
          <a:lstStyle/>
          <a:p>
            <a:pPr marL="622300" indent="-514350" eaLnBrk="1" hangingPunct="1">
              <a:spcBef>
                <a:spcPts val="1200"/>
              </a:spcBef>
              <a:buFont typeface="Wingdings 3" pitchFamily="18" charset="2"/>
              <a:buNone/>
            </a:pPr>
            <a:r>
              <a:rPr lang="en-US" dirty="0" smtClean="0"/>
              <a:t>Goals of Creating Secure Networks</a:t>
            </a:r>
          </a:p>
          <a:p>
            <a:pPr marL="879475" lvl="1" indent="-514350" eaLnBrk="1" hangingPunct="1">
              <a:buFont typeface="Lucida Sans Unicode" pitchFamily="34" charset="0"/>
              <a:buAutoNum type="arabicPeriod"/>
            </a:pPr>
            <a:r>
              <a:rPr lang="en-US" dirty="0" smtClean="0"/>
              <a:t>Availability—users have access to information services and network resources</a:t>
            </a:r>
          </a:p>
          <a:p>
            <a:pPr marL="879475" lvl="1" indent="-514350" eaLnBrk="1" hangingPunct="1">
              <a:buFont typeface="Lucida Sans Unicode" pitchFamily="34" charset="0"/>
              <a:buAutoNum type="arabicPeriod"/>
            </a:pPr>
            <a:r>
              <a:rPr lang="en-US" dirty="0" smtClean="0"/>
              <a:t>Confidentiality—prevent unauthorized users from gaining information about the network</a:t>
            </a:r>
          </a:p>
          <a:p>
            <a:pPr marL="879475" lvl="1" indent="-514350" eaLnBrk="1" hangingPunct="1">
              <a:buFont typeface="Lucida Sans Unicode" pitchFamily="34" charset="0"/>
              <a:buAutoNum type="arabicPeriod"/>
            </a:pPr>
            <a:r>
              <a:rPr lang="en-US" dirty="0" smtClean="0"/>
              <a:t>Functionality—preventing attackers from altering the capabilities or normal operation of the network</a:t>
            </a:r>
          </a:p>
          <a:p>
            <a:pPr marL="879475" lvl="1" indent="-514350" eaLnBrk="1" hangingPunct="1">
              <a:buFont typeface="Lucida Sans Unicode" pitchFamily="34" charset="0"/>
              <a:buAutoNum type="arabicPeriod"/>
            </a:pPr>
            <a:r>
              <a:rPr lang="en-US" dirty="0" smtClean="0"/>
              <a:t>Access control—keep attackers or unauthorized employees from accessing internal resources</a:t>
            </a:r>
          </a:p>
        </p:txBody>
      </p:sp>
      <p:sp>
        <p:nvSpPr>
          <p:cNvPr id="5" name="Title 4"/>
          <p:cNvSpPr>
            <a:spLocks noGrp="1"/>
          </p:cNvSpPr>
          <p:nvPr>
            <p:ph type="title"/>
          </p:nvPr>
        </p:nvSpPr>
        <p:spPr>
          <a:xfrm>
            <a:off x="457200" y="274638"/>
            <a:ext cx="8229600" cy="944562"/>
          </a:xfrm>
        </p:spPr>
        <p:txBody>
          <a:bodyPr/>
          <a:lstStyle/>
          <a:p>
            <a:pPr eaLnBrk="1" fontAlgn="auto" hangingPunct="1">
              <a:spcAft>
                <a:spcPts val="0"/>
              </a:spcAft>
              <a:defRPr/>
            </a:pPr>
            <a:r>
              <a:rPr lang="en-US" dirty="0" smtClean="0"/>
              <a:t>4.1: Creating Secure Networks</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7</a:t>
            </a:fld>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1"/>
          <p:cNvSpPr>
            <a:spLocks noGrp="1"/>
          </p:cNvSpPr>
          <p:nvPr>
            <p:ph idx="1"/>
          </p:nvPr>
        </p:nvSpPr>
        <p:spPr/>
        <p:txBody>
          <a:bodyPr/>
          <a:lstStyle/>
          <a:p>
            <a:pPr eaLnBrk="1"/>
            <a:r>
              <a:rPr lang="en-US" b="1" dirty="0" smtClean="0"/>
              <a:t>MAC Access Control Lists</a:t>
            </a:r>
          </a:p>
          <a:p>
            <a:pPr lvl="1" eaLnBrk="1">
              <a:spcBef>
                <a:spcPts val="1800"/>
              </a:spcBef>
            </a:pPr>
            <a:r>
              <a:rPr lang="en-US" dirty="0" smtClean="0"/>
              <a:t>Access points can be configured with MAC access control lists</a:t>
            </a:r>
          </a:p>
          <a:p>
            <a:pPr lvl="1" eaLnBrk="1">
              <a:spcBef>
                <a:spcPts val="1800"/>
              </a:spcBef>
            </a:pPr>
            <a:r>
              <a:rPr lang="en-US" dirty="0" smtClean="0"/>
              <a:t>Only permit access by stations with NICs having MAC addresses on the list</a:t>
            </a:r>
          </a:p>
          <a:p>
            <a:pPr lvl="1" eaLnBrk="1">
              <a:spcBef>
                <a:spcPts val="1800"/>
              </a:spcBef>
            </a:pPr>
            <a:r>
              <a:rPr lang="en-US" dirty="0" smtClean="0"/>
              <a:t>However, MAC addresses are sent in the clear in frames, so attackers can learn them</a:t>
            </a:r>
          </a:p>
          <a:p>
            <a:pPr lvl="1" eaLnBrk="1">
              <a:spcBef>
                <a:spcPts val="1800"/>
              </a:spcBef>
            </a:pPr>
            <a:r>
              <a:rPr lang="en-US" dirty="0" smtClean="0"/>
              <a:t>Attacker can then spoof one of these addresses</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sz="4400" dirty="0" smtClean="0"/>
              <a:t>4.6: </a:t>
            </a:r>
            <a:r>
              <a:rPr lang="en-US" dirty="0" smtClean="0"/>
              <a:t>False 802.11 Security</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70</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Content Placeholder 1"/>
          <p:cNvSpPr>
            <a:spLocks noGrp="1"/>
          </p:cNvSpPr>
          <p:nvPr>
            <p:ph idx="1"/>
          </p:nvPr>
        </p:nvSpPr>
        <p:spPr/>
        <p:txBody>
          <a:bodyPr/>
          <a:lstStyle/>
          <a:p>
            <a:pPr eaLnBrk="1"/>
            <a:r>
              <a:rPr lang="en-US" b="1" dirty="0" smtClean="0"/>
              <a:t>Perspective</a:t>
            </a:r>
          </a:p>
          <a:p>
            <a:pPr lvl="1" eaLnBrk="1">
              <a:spcBef>
                <a:spcPts val="1800"/>
              </a:spcBef>
            </a:pPr>
            <a:r>
              <a:rPr lang="en-US" dirty="0" smtClean="0"/>
              <a:t>These “false” methods, however, may be sufficient to keep out nosy neighbors</a:t>
            </a:r>
          </a:p>
          <a:p>
            <a:pPr lvl="1" eaLnBrk="1">
              <a:spcBef>
                <a:spcPts val="1800"/>
              </a:spcBef>
            </a:pPr>
            <a:r>
              <a:rPr lang="en-US" dirty="0"/>
              <a:t>D</a:t>
            </a:r>
            <a:r>
              <a:rPr lang="en-US" dirty="0" smtClean="0"/>
              <a:t>rive-by hackers hit even residential users</a:t>
            </a:r>
          </a:p>
          <a:p>
            <a:pPr lvl="1" eaLnBrk="1">
              <a:spcBef>
                <a:spcPts val="1800"/>
              </a:spcBef>
            </a:pPr>
            <a:r>
              <a:rPr lang="en-US" dirty="0" smtClean="0"/>
              <a:t>Simply applying WPA or 802.11i provides much stronger security and is easier to do</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sz="4400" dirty="0" smtClean="0"/>
              <a:t>4.6: </a:t>
            </a:r>
            <a:r>
              <a:rPr lang="en-US" dirty="0" smtClean="0"/>
              <a:t>False 802.11 Security</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71</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eaLnBrk="1" fontAlgn="auto" hangingPunct="1">
              <a:spcAft>
                <a:spcPts val="0"/>
              </a:spcAft>
              <a:defRPr/>
            </a:pPr>
            <a:r>
              <a:rPr lang="en-US" dirty="0" smtClean="0"/>
              <a:t>The End</a:t>
            </a:r>
            <a:endParaRPr lang="en-US" dirty="0"/>
          </a:p>
        </p:txBody>
      </p:sp>
    </p:spTree>
  </p:cSld>
  <p:clrMapOvr>
    <a:masterClrMapping/>
  </p:clrMapOvr>
  <p:transition xmlns:p14="http://schemas.microsoft.com/office/powerpoint/2010/main">
    <p:wedge/>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9875" name="Picture 3" descr="cid:3287383400_2177562"/>
          <p:cNvPicPr>
            <a:picLocks noChangeAspect="1" noChangeArrowheads="1"/>
          </p:cNvPicPr>
          <p:nvPr/>
        </p:nvPicPr>
        <p:blipFill>
          <a:blip r:embed="rId3" r:link="rId4">
            <a:extLst>
              <a:ext uri="{28A0092B-C50C-407E-A947-70E740481C1C}">
                <a14:useLocalDpi xmlns:a14="http://schemas.microsoft.com/office/drawing/2010/main"/>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79876"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nchor="ctr">
            <a:spAutoFit/>
          </a:bodyPr>
          <a:lstStyle/>
          <a:p>
            <a:pPr algn="ctr"/>
            <a:r>
              <a:rPr lang="en-US" sz="1600">
                <a:solidFill>
                  <a:srgbClr val="000000"/>
                </a:solidFill>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5" name="Rectangle 5"/>
          <p:cNvSpPr txBox="1">
            <a:spLocks noGrp="1" noChangeArrowheads="1"/>
          </p:cNvSpPr>
          <p:nvPr/>
        </p:nvSpPr>
        <p:spPr bwMode="auto">
          <a:xfrm>
            <a:off x="762000" y="4267200"/>
            <a:ext cx="7845425" cy="636588"/>
          </a:xfrm>
          <a:prstGeom prst="rect">
            <a:avLst/>
          </a:prstGeom>
          <a:noFill/>
          <a:ln>
            <a:miter lim="800000"/>
            <a:headEnd/>
            <a:tailEnd/>
          </a:ln>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dirty="0">
                <a:solidFill>
                  <a:srgbClr val="000000"/>
                </a:solidFill>
                <a:effectLst>
                  <a:outerShdw blurRad="38100" dist="38100" dir="2700000" algn="tl">
                    <a:srgbClr val="C0C0C0"/>
                  </a:outerShdw>
                </a:effectLst>
                <a:latin typeface="Tahoma" charset="0"/>
                <a:cs typeface="Arial" charset="0"/>
              </a:rPr>
              <a:t>Copyright © </a:t>
            </a:r>
            <a:r>
              <a:rPr lang="en-US" dirty="0" smtClean="0">
                <a:solidFill>
                  <a:srgbClr val="000000"/>
                </a:solidFill>
                <a:effectLst>
                  <a:outerShdw blurRad="38100" dist="38100" dir="2700000" algn="tl">
                    <a:srgbClr val="C0C0C0"/>
                  </a:outerShdw>
                </a:effectLst>
                <a:latin typeface="Tahoma" charset="0"/>
                <a:cs typeface="Arial" charset="0"/>
              </a:rPr>
              <a:t>2015 </a:t>
            </a:r>
            <a:r>
              <a:rPr lang="en-US" dirty="0">
                <a:solidFill>
                  <a:srgbClr val="000000"/>
                </a:solidFill>
                <a:effectLst>
                  <a:outerShdw blurRad="38100" dist="38100" dir="2700000" algn="tl">
                    <a:srgbClr val="C0C0C0"/>
                  </a:outerShdw>
                </a:effectLst>
                <a:latin typeface="Tahoma" charset="0"/>
                <a:cs typeface="Arial" charset="0"/>
              </a:rPr>
              <a:t>Pearson Education, Inc</a:t>
            </a:r>
            <a:r>
              <a:rPr lang="en-US" dirty="0" smtClean="0">
                <a:solidFill>
                  <a:srgbClr val="000000"/>
                </a:solidFill>
                <a:effectLst>
                  <a:outerShdw blurRad="38100" dist="38100" dir="2700000" algn="tl">
                    <a:srgbClr val="C0C0C0"/>
                  </a:outerShdw>
                </a:effectLst>
                <a:latin typeface="Tahoma" charset="0"/>
                <a:cs typeface="Arial" charset="0"/>
              </a:rPr>
              <a:t>.</a:t>
            </a:r>
            <a:endParaRPr lang="en-US" dirty="0">
              <a:solidFill>
                <a:srgbClr val="000000"/>
              </a:solidFill>
              <a:effectLst>
                <a:outerShdw blurRad="38100" dist="38100" dir="2700000" algn="tl">
                  <a:srgbClr val="C0C0C0"/>
                </a:outerShdw>
              </a:effectLst>
              <a:latin typeface="Tahoma" charset="0"/>
              <a:cs typeface="Arial" charset="0"/>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1"/>
          <p:cNvSpPr>
            <a:spLocks noGrp="1"/>
          </p:cNvSpPr>
          <p:nvPr>
            <p:ph idx="1"/>
          </p:nvPr>
        </p:nvSpPr>
        <p:spPr>
          <a:xfrm>
            <a:off x="457200" y="1219200"/>
            <a:ext cx="8534400" cy="4787900"/>
          </a:xfrm>
        </p:spPr>
        <p:txBody>
          <a:bodyPr/>
          <a:lstStyle/>
          <a:p>
            <a:pPr eaLnBrk="1" hangingPunct="1"/>
            <a:r>
              <a:rPr lang="en-US" dirty="0" smtClean="0"/>
              <a:t>The “castle” model</a:t>
            </a:r>
          </a:p>
          <a:p>
            <a:pPr lvl="1"/>
            <a:r>
              <a:rPr lang="en-US" dirty="0" smtClean="0"/>
              <a:t>Good guys on the inside, attackers on the outside, and a well-guarded point of entry</a:t>
            </a:r>
          </a:p>
          <a:p>
            <a:r>
              <a:rPr lang="en-US" sz="2800" dirty="0" smtClean="0"/>
              <a:t>Death of the Perimeter </a:t>
            </a:r>
          </a:p>
          <a:p>
            <a:pPr lvl="1"/>
            <a:r>
              <a:rPr lang="en-US" dirty="0" smtClean="0"/>
              <a:t>It is impractical, if not impossible, to force all information in an organization through a single point in the network</a:t>
            </a:r>
          </a:p>
          <a:p>
            <a:pPr lvl="1"/>
            <a:r>
              <a:rPr lang="en-US" dirty="0" smtClean="0"/>
              <a:t>New means of attacking networks (e.g., smart phones) are constantly emerging</a:t>
            </a:r>
          </a:p>
          <a:p>
            <a:pPr lvl="1"/>
            <a:r>
              <a:rPr lang="en-US" dirty="0" smtClean="0"/>
              <a:t>Line between “good guys” and “bad guys” has become blurred</a:t>
            </a:r>
          </a:p>
        </p:txBody>
      </p:sp>
      <p:sp>
        <p:nvSpPr>
          <p:cNvPr id="5" name="Title 4"/>
          <p:cNvSpPr>
            <a:spLocks noGrp="1"/>
          </p:cNvSpPr>
          <p:nvPr>
            <p:ph type="title"/>
          </p:nvPr>
        </p:nvSpPr>
        <p:spPr>
          <a:xfrm>
            <a:off x="457200" y="274638"/>
            <a:ext cx="8229600" cy="868362"/>
          </a:xfrm>
        </p:spPr>
        <p:txBody>
          <a:bodyPr/>
          <a:lstStyle/>
          <a:p>
            <a:pPr eaLnBrk="1" fontAlgn="auto" hangingPunct="1">
              <a:spcAft>
                <a:spcPts val="0"/>
              </a:spcAft>
              <a:defRPr/>
            </a:pPr>
            <a:r>
              <a:rPr lang="en-US" dirty="0" smtClean="0"/>
              <a:t>4.1: Death of the Perimeter</a:t>
            </a:r>
            <a:endParaRPr lang="en-US" dirty="0"/>
          </a:p>
        </p:txBody>
      </p:sp>
      <p:sp>
        <p:nvSpPr>
          <p:cNvPr id="6" name="Slide Number Placeholder 5"/>
          <p:cNvSpPr>
            <a:spLocks noGrp="1"/>
          </p:cNvSpPr>
          <p:nvPr>
            <p:ph type="sldNum" sz="quarter" idx="11"/>
          </p:nvPr>
        </p:nvSpPr>
        <p:spPr>
          <a:xfrm>
            <a:off x="152400" y="6324600"/>
            <a:ext cx="914400" cy="381000"/>
          </a:xfrm>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8</a:t>
            </a:fld>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1"/>
          <p:cNvSpPr>
            <a:spLocks noGrp="1"/>
          </p:cNvSpPr>
          <p:nvPr>
            <p:ph idx="1"/>
          </p:nvPr>
        </p:nvSpPr>
        <p:spPr>
          <a:xfrm>
            <a:off x="457200" y="1219200"/>
            <a:ext cx="8229600" cy="4754563"/>
          </a:xfrm>
        </p:spPr>
        <p:txBody>
          <a:bodyPr/>
          <a:lstStyle/>
          <a:p>
            <a:pPr eaLnBrk="1" hangingPunct="1"/>
            <a:r>
              <a:rPr lang="en-US" dirty="0" smtClean="0"/>
              <a:t>The “city” model</a:t>
            </a:r>
          </a:p>
          <a:p>
            <a:pPr lvl="1"/>
            <a:r>
              <a:rPr lang="en-US" dirty="0" smtClean="0"/>
              <a:t>No distinct perimeter, and there are multiple ways of entering the network </a:t>
            </a:r>
          </a:p>
          <a:p>
            <a:pPr lvl="1"/>
            <a:r>
              <a:rPr lang="en-US" dirty="0" smtClean="0"/>
              <a:t>Like a real city, who you are will determine which buildings you will be able to access</a:t>
            </a:r>
          </a:p>
          <a:p>
            <a:pPr lvl="1"/>
            <a:r>
              <a:rPr lang="en-US" dirty="0" smtClean="0"/>
              <a:t>Greater need for:</a:t>
            </a:r>
          </a:p>
          <a:p>
            <a:pPr lvl="2"/>
            <a:r>
              <a:rPr lang="en-US" dirty="0" smtClean="0"/>
              <a:t>Internal intrusion detection</a:t>
            </a:r>
          </a:p>
          <a:p>
            <a:pPr lvl="2"/>
            <a:r>
              <a:rPr lang="en-US" dirty="0" smtClean="0"/>
              <a:t>Virtual LANs</a:t>
            </a:r>
          </a:p>
          <a:p>
            <a:pPr lvl="2"/>
            <a:r>
              <a:rPr lang="en-US" dirty="0" smtClean="0"/>
              <a:t>Central authentication servers</a:t>
            </a:r>
          </a:p>
          <a:p>
            <a:pPr lvl="2"/>
            <a:r>
              <a:rPr lang="en-US" dirty="0" smtClean="0"/>
              <a:t>Encrypted internal traffic</a:t>
            </a:r>
          </a:p>
        </p:txBody>
      </p:sp>
      <p:sp>
        <p:nvSpPr>
          <p:cNvPr id="5" name="Title 4"/>
          <p:cNvSpPr>
            <a:spLocks noGrp="1"/>
          </p:cNvSpPr>
          <p:nvPr>
            <p:ph type="title"/>
          </p:nvPr>
        </p:nvSpPr>
        <p:spPr>
          <a:xfrm>
            <a:off x="457200" y="274638"/>
            <a:ext cx="8229600" cy="868362"/>
          </a:xfrm>
        </p:spPr>
        <p:txBody>
          <a:bodyPr/>
          <a:lstStyle/>
          <a:p>
            <a:pPr eaLnBrk="1" fontAlgn="auto" hangingPunct="1">
              <a:spcAft>
                <a:spcPts val="0"/>
              </a:spcAft>
              <a:defRPr/>
            </a:pPr>
            <a:r>
              <a:rPr lang="en-US" dirty="0" smtClean="0"/>
              <a:t>4.1: Death of the Perimeter</a:t>
            </a:r>
            <a:endParaRPr lang="en-US" dirty="0"/>
          </a:p>
        </p:txBody>
      </p:sp>
      <p:sp>
        <p:nvSpPr>
          <p:cNvPr id="6" name="Slide Number Placeholder 5"/>
          <p:cNvSpPr>
            <a:spLocks noGrp="1"/>
          </p:cNvSpPr>
          <p:nvPr>
            <p:ph type="sldNum" sz="quarter" idx="11"/>
          </p:nvPr>
        </p:nvSpPr>
        <p:spPr>
          <a:prstGeom prst="rect">
            <a:avLst/>
          </a:prstGeom>
        </p:spPr>
        <p:txBody>
          <a:bodyPr/>
          <a:lstStyle>
            <a:lvl1pPr>
              <a:defRPr sz="2000">
                <a:solidFill>
                  <a:schemeClr val="bg1"/>
                </a:solidFill>
              </a:defRPr>
            </a:lvl1pPr>
          </a:lstStyle>
          <a:p>
            <a:r>
              <a:rPr lang="en-US" dirty="0" smtClean="0"/>
              <a:t>4-</a:t>
            </a:r>
            <a:fld id="{21BF7EB3-2CE8-4ED7-A796-DCA3887A50B6}" type="slidenum">
              <a:rPr lang="en-US" smtClean="0"/>
              <a:pPr/>
              <a:t>9</a:t>
            </a:fld>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1_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5.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6.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Concourse</Template>
  <TotalTime>2462</TotalTime>
  <Words>2669</Words>
  <Application>Microsoft Macintosh PowerPoint</Application>
  <PresentationFormat>On-screen Show (4:3)</PresentationFormat>
  <Paragraphs>384</Paragraphs>
  <Slides>73</Slides>
  <Notes>2</Notes>
  <HiddenSlides>0</HiddenSlides>
  <MMClips>0</MMClips>
  <ScaleCrop>false</ScaleCrop>
  <HeadingPairs>
    <vt:vector size="4" baseType="variant">
      <vt:variant>
        <vt:lpstr>Theme</vt:lpstr>
      </vt:variant>
      <vt:variant>
        <vt:i4>2</vt:i4>
      </vt:variant>
      <vt:variant>
        <vt:lpstr>Slide Titles</vt:lpstr>
      </vt:variant>
      <vt:variant>
        <vt:i4>73</vt:i4>
      </vt:variant>
    </vt:vector>
  </HeadingPairs>
  <TitlesOfParts>
    <vt:vector size="75" baseType="lpstr">
      <vt:lpstr>Concourse</vt:lpstr>
      <vt:lpstr>1_Concourse</vt:lpstr>
      <vt:lpstr>Security Networks</vt:lpstr>
      <vt:lpstr>Learning Objectives</vt:lpstr>
      <vt:lpstr>PowerPoint Presentation</vt:lpstr>
      <vt:lpstr>Orientation</vt:lpstr>
      <vt:lpstr>What’s Next?</vt:lpstr>
      <vt:lpstr>4.1: Threats to Secure Networks</vt:lpstr>
      <vt:lpstr>4.1: Creating Secure Networks</vt:lpstr>
      <vt:lpstr>4.1: Death of the Perimeter</vt:lpstr>
      <vt:lpstr>4.1: Death of the Perimeter</vt:lpstr>
      <vt:lpstr>What’s Next?</vt:lpstr>
      <vt:lpstr>4.2: Denial of Service (DoS) Attacks</vt:lpstr>
      <vt:lpstr>4.2: Goals of DoS Attacks</vt:lpstr>
      <vt:lpstr>4.2: Methods of DoS Attacks</vt:lpstr>
      <vt:lpstr>4.2: SYN Flood DoS Attack</vt:lpstr>
      <vt:lpstr>4.2: Intermediaries (Bots)</vt:lpstr>
      <vt:lpstr>4.2: Fixing and Updating Bots</vt:lpstr>
      <vt:lpstr>4.2: Types of DoS Packets Sent</vt:lpstr>
      <vt:lpstr>4.2: DDoS Attack</vt:lpstr>
      <vt:lpstr>4.2: P2P DoS Attacks</vt:lpstr>
      <vt:lpstr>4.2: Peer-to-Peer Redirect Attack</vt:lpstr>
      <vt:lpstr>4.2: Reflected DoS Attacks</vt:lpstr>
      <vt:lpstr>4.2: Reflected DRDoS Attack</vt:lpstr>
      <vt:lpstr>4.2: Reflected DoS Attacks</vt:lpstr>
      <vt:lpstr>4.2: Smurf Flood</vt:lpstr>
      <vt:lpstr>4.2: Defending Against DoS Attacks</vt:lpstr>
      <vt:lpstr>4.2: Defending Against DoS Attacks</vt:lpstr>
      <vt:lpstr>4.2: Stopping DoS Attacks</vt:lpstr>
      <vt:lpstr>What’s Next?</vt:lpstr>
      <vt:lpstr>4.3: ARP Poisoning</vt:lpstr>
      <vt:lpstr>4.3: ARP Poisoning</vt:lpstr>
      <vt:lpstr>4.3: Normal ARP Operation</vt:lpstr>
      <vt:lpstr>4.3: ARP Poisoning</vt:lpstr>
      <vt:lpstr>4.3: ARP Poisoning</vt:lpstr>
      <vt:lpstr>4.3: ARP Poisoning</vt:lpstr>
      <vt:lpstr>4.3: ARP DoS Attack</vt:lpstr>
      <vt:lpstr>4.3: ARP Poisoning</vt:lpstr>
      <vt:lpstr>4.3: SLAAC Attack</vt:lpstr>
      <vt:lpstr>4.3: Normal IPv4 LAN</vt:lpstr>
      <vt:lpstr>4.3: SLAAC Attack</vt:lpstr>
      <vt:lpstr>What’s Next?</vt:lpstr>
      <vt:lpstr>4.4: Corporate LAN</vt:lpstr>
      <vt:lpstr>What’s Next?</vt:lpstr>
      <vt:lpstr>4.5: Ethernet and 802.1X</vt:lpstr>
      <vt:lpstr>4.5: Extensible Authentication Protocol (EAP)</vt:lpstr>
      <vt:lpstr>4.5: EAPOL and EAP over RADIUS</vt:lpstr>
      <vt:lpstr>4.5: RADIUS and EAP</vt:lpstr>
      <vt:lpstr>What’s Next?</vt:lpstr>
      <vt:lpstr>4.6: Wireless Network Access</vt:lpstr>
      <vt:lpstr>4.6: Unauthorized Network Access</vt:lpstr>
      <vt:lpstr>4.6: Unauthorized Wireless Access</vt:lpstr>
      <vt:lpstr>4.6: Evil Twin Access Point</vt:lpstr>
      <vt:lpstr>4.6: VPN Protection Against Evil Twin APs</vt:lpstr>
      <vt:lpstr>4.6: Wireless DoS − Disassociation &amp; Jamming</vt:lpstr>
      <vt:lpstr>4.6: 802.11i or WPA Wireless LAN Access Control in 802.1X Mode</vt:lpstr>
      <vt:lpstr>4.6: Extended EAP Protocols</vt:lpstr>
      <vt:lpstr>4.6: 802.11 Core Security Protocol</vt:lpstr>
      <vt:lpstr>4.6: Wired Equivalent Privacy (WEP)</vt:lpstr>
      <vt:lpstr>4.6: Wired Equivalent Privacy (WEP)</vt:lpstr>
      <vt:lpstr>4.6: Wired Equivalent Privacy (WEP)</vt:lpstr>
      <vt:lpstr>4.6: Wired Equivalent Privacy (WEP)</vt:lpstr>
      <vt:lpstr>4.6: Wired Equivalent Privacy (WEP)</vt:lpstr>
      <vt:lpstr>4.6: Wi-Fi Protected Access (WPA)</vt:lpstr>
      <vt:lpstr>4.6: 802.11</vt:lpstr>
      <vt:lpstr>4.6: 802.11</vt:lpstr>
      <vt:lpstr>4.6: Pre-Shared Key (PSK)/Personal Mode for 802.11i and EPA</vt:lpstr>
      <vt:lpstr>4.6: Centralized Wireless Intrusion Detection System</vt:lpstr>
      <vt:lpstr>4.6: False 802.11 Security</vt:lpstr>
      <vt:lpstr>4.6: False 802.11 Security</vt:lpstr>
      <vt:lpstr>4.6: False 802.11 Security</vt:lpstr>
      <vt:lpstr>4.6: False 802.11 Security</vt:lpstr>
      <vt:lpstr>4.6: False 802.11 Security</vt:lpstr>
      <vt:lpstr>The End</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Area Networks (WANs)</dc:title>
  <dc:creator>Panko</dc:creator>
  <cp:lastModifiedBy>Paul Sarkis</cp:lastModifiedBy>
  <cp:revision>246</cp:revision>
  <dcterms:created xsi:type="dcterms:W3CDTF">2009-03-16T04:19:02Z</dcterms:created>
  <dcterms:modified xsi:type="dcterms:W3CDTF">2013-12-18T17:42:40Z</dcterms:modified>
</cp:coreProperties>
</file>